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74" r:id="rId3"/>
    <p:sldId id="258" r:id="rId4"/>
    <p:sldId id="265" r:id="rId5"/>
    <p:sldId id="267" r:id="rId6"/>
    <p:sldId id="266" r:id="rId7"/>
    <p:sldId id="271" r:id="rId8"/>
    <p:sldId id="272" r:id="rId9"/>
    <p:sldId id="268" r:id="rId10"/>
    <p:sldId id="269" r:id="rId11"/>
    <p:sldId id="270" r:id="rId12"/>
    <p:sldId id="259" r:id="rId13"/>
    <p:sldId id="260" r:id="rId14"/>
    <p:sldId id="261" r:id="rId15"/>
    <p:sldId id="262" r:id="rId16"/>
    <p:sldId id="263" r:id="rId17"/>
    <p:sldId id="273" r:id="rId18"/>
    <p:sldId id="264" r:id="rId19"/>
    <p:sldId id="275" r:id="rId20"/>
    <p:sldId id="276" r:id="rId21"/>
    <p:sldId id="277" r:id="rId22"/>
    <p:sldId id="288" r:id="rId23"/>
    <p:sldId id="278" r:id="rId24"/>
    <p:sldId id="293" r:id="rId25"/>
    <p:sldId id="298" r:id="rId26"/>
    <p:sldId id="279" r:id="rId27"/>
    <p:sldId id="294" r:id="rId28"/>
    <p:sldId id="280" r:id="rId29"/>
    <p:sldId id="299" r:id="rId30"/>
    <p:sldId id="292" r:id="rId31"/>
    <p:sldId id="290" r:id="rId32"/>
    <p:sldId id="291" r:id="rId33"/>
    <p:sldId id="281" r:id="rId34"/>
    <p:sldId id="283" r:id="rId35"/>
    <p:sldId id="284" r:id="rId36"/>
    <p:sldId id="282" r:id="rId37"/>
    <p:sldId id="297" r:id="rId38"/>
    <p:sldId id="285" r:id="rId39"/>
    <p:sldId id="286" r:id="rId40"/>
    <p:sldId id="295" r:id="rId41"/>
    <p:sldId id="296" r:id="rId42"/>
    <p:sldId id="287" r:id="rId43"/>
    <p:sldId id="289" r:id="rId4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9" autoAdjust="0"/>
    <p:restoredTop sz="94086" autoAdjust="0"/>
  </p:normalViewPr>
  <p:slideViewPr>
    <p:cSldViewPr>
      <p:cViewPr>
        <p:scale>
          <a:sx n="59" d="100"/>
          <a:sy n="59" d="100"/>
        </p:scale>
        <p:origin x="-979"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5E41DCD-0DBF-43C0-B36A-8007B4BF0F7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E19F8EA-3757-459A-B28F-2E1F25E45DAC}" type="datetimeFigureOut">
              <a:rPr lang="es-MX" smtClean="0"/>
              <a:pPr/>
              <a:t>14/03/2015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25E41DCD-0DBF-43C0-B36A-8007B4BF0F7B}"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19F8EA-3757-459A-B28F-2E1F25E45DAC}" type="datetimeFigureOut">
              <a:rPr lang="es-MX" smtClean="0"/>
              <a:pPr/>
              <a:t>14/03/2015</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E41DCD-0DBF-43C0-B36A-8007B4BF0F7B}"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rofesorenlinea.cl/Ciencias/Protozoos.ht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profesorenlinea.cl/Ciencias/Protozoos.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unad.edu.co/fac_ingenieria/pages/Microbiologia_mutimedia/mohos.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recursos.cnice.mec.es/biosfera/alumno/2bachillerato/micro/contenidos9.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Título"/>
          <p:cNvSpPr>
            <a:spLocks noGrp="1"/>
          </p:cNvSpPr>
          <p:nvPr>
            <p:ph type="title"/>
          </p:nvPr>
        </p:nvSpPr>
        <p:spPr>
          <a:xfrm>
            <a:off x="539552" y="548680"/>
            <a:ext cx="8229600" cy="5400600"/>
          </a:xfrm>
        </p:spPr>
        <p:txBody>
          <a:bodyPr>
            <a:noAutofit/>
          </a:bodyPr>
          <a:lstStyle/>
          <a:p>
            <a:pPr algn="ctr"/>
            <a:r>
              <a:rPr lang="es-MX" sz="2800" b="1" dirty="0" smtClean="0">
                <a:effectLst>
                  <a:innerShdw blurRad="63500" dist="50800" dir="13500000">
                    <a:prstClr val="black">
                      <a:alpha val="50000"/>
                    </a:prstClr>
                  </a:innerShdw>
                </a:effectLst>
              </a:rPr>
              <a:t/>
            </a:r>
            <a:br>
              <a:rPr lang="es-MX" sz="2800" b="1" dirty="0" smtClean="0">
                <a:effectLst>
                  <a:innerShdw blurRad="63500" dist="50800" dir="13500000">
                    <a:prstClr val="black">
                      <a:alpha val="50000"/>
                    </a:prstClr>
                  </a:innerShdw>
                </a:effectLst>
              </a:rPr>
            </a:br>
            <a:r>
              <a:rPr lang="es-MX" sz="2800" b="1" dirty="0" smtClean="0">
                <a:effectLst>
                  <a:innerShdw blurRad="63500" dist="50800" dir="13500000">
                    <a:prstClr val="black">
                      <a:alpha val="50000"/>
                    </a:prstClr>
                  </a:innerShdw>
                </a:effectLst>
              </a:rPr>
              <a:t>CIENCIAS NATURALES – BIOLOGÍA</a:t>
            </a:r>
            <a:br>
              <a:rPr lang="es-MX" sz="2800" b="1" dirty="0" smtClean="0">
                <a:effectLst>
                  <a:innerShdw blurRad="63500" dist="50800" dir="13500000">
                    <a:prstClr val="black">
                      <a:alpha val="50000"/>
                    </a:prstClr>
                  </a:innerShdw>
                </a:effectLst>
              </a:rPr>
            </a:br>
            <a:r>
              <a:rPr lang="es-MX" sz="2800" b="1" dirty="0" smtClean="0">
                <a:effectLst>
                  <a:innerShdw blurRad="63500" dist="50800" dir="13500000">
                    <a:prstClr val="black">
                      <a:alpha val="50000"/>
                    </a:prstClr>
                  </a:innerShdw>
                </a:effectLst>
              </a:rPr>
              <a:t/>
            </a:r>
            <a:br>
              <a:rPr lang="es-MX" sz="2800" b="1" dirty="0" smtClean="0">
                <a:effectLst>
                  <a:innerShdw blurRad="63500" dist="50800" dir="13500000">
                    <a:prstClr val="black">
                      <a:alpha val="50000"/>
                    </a:prstClr>
                  </a:innerShdw>
                </a:effectLst>
              </a:rPr>
            </a:br>
            <a:r>
              <a:rPr lang="es-MX" sz="4800" b="1" dirty="0" smtClean="0">
                <a:effectLst>
                  <a:innerShdw blurRad="63500" dist="50800" dir="13500000">
                    <a:prstClr val="black">
                      <a:alpha val="50000"/>
                    </a:prstClr>
                  </a:innerShdw>
                </a:effectLst>
              </a:rPr>
              <a:t>REPRODUCCIÓN EN </a:t>
            </a:r>
            <a:br>
              <a:rPr lang="es-MX" sz="4800" b="1" dirty="0" smtClean="0">
                <a:effectLst>
                  <a:innerShdw blurRad="63500" dist="50800" dir="13500000">
                    <a:prstClr val="black">
                      <a:alpha val="50000"/>
                    </a:prstClr>
                  </a:innerShdw>
                </a:effectLst>
              </a:rPr>
            </a:br>
            <a:r>
              <a:rPr lang="es-MX" sz="4800" b="1" dirty="0" smtClean="0">
                <a:effectLst>
                  <a:innerShdw blurRad="63500" dist="50800" dir="13500000">
                    <a:prstClr val="black">
                      <a:alpha val="50000"/>
                    </a:prstClr>
                  </a:innerShdw>
                </a:effectLst>
              </a:rPr>
              <a:t>ORGANISMOS SENCILLOS</a:t>
            </a:r>
            <a:br>
              <a:rPr lang="es-MX" sz="4800" b="1" dirty="0" smtClean="0">
                <a:effectLst>
                  <a:innerShdw blurRad="63500" dist="50800" dir="13500000">
                    <a:prstClr val="black">
                      <a:alpha val="50000"/>
                    </a:prstClr>
                  </a:innerShdw>
                </a:effectLst>
              </a:rPr>
            </a:br>
            <a:r>
              <a:rPr lang="es-MX" sz="4800" b="1" dirty="0" smtClean="0">
                <a:effectLst>
                  <a:innerShdw blurRad="63500" dist="50800" dir="13500000">
                    <a:prstClr val="black">
                      <a:alpha val="50000"/>
                    </a:prstClr>
                  </a:innerShdw>
                </a:effectLst>
              </a:rPr>
              <a:t/>
            </a:r>
            <a:br>
              <a:rPr lang="es-MX" sz="4800" b="1" dirty="0" smtClean="0">
                <a:effectLst>
                  <a:innerShdw blurRad="63500" dist="50800" dir="13500000">
                    <a:prstClr val="black">
                      <a:alpha val="50000"/>
                    </a:prstClr>
                  </a:innerShdw>
                </a:effectLst>
              </a:rPr>
            </a:br>
            <a:endParaRPr lang="es-MX" sz="3200" b="1" dirty="0">
              <a:effectLst>
                <a:innerShdw blurRad="63500" dist="50800" dir="13500000">
                  <a:prstClr val="black">
                    <a:alpha val="50000"/>
                  </a:prst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23528" y="1556792"/>
            <a:ext cx="8208912" cy="523220"/>
          </a:xfrm>
          <a:prstGeom prst="rect">
            <a:avLst/>
          </a:prstGeom>
          <a:noFill/>
        </p:spPr>
        <p:txBody>
          <a:bodyPr wrap="square" rtlCol="0">
            <a:spAutoFit/>
          </a:bodyPr>
          <a:lstStyle/>
          <a:p>
            <a:r>
              <a:rPr lang="es-MX" sz="2800" b="1" dirty="0" smtClean="0">
                <a:solidFill>
                  <a:schemeClr val="accent2">
                    <a:lumMod val="50000"/>
                  </a:schemeClr>
                </a:solidFill>
                <a:latin typeface="+mj-lt"/>
              </a:rPr>
              <a:t>Estructura de una </a:t>
            </a:r>
            <a:r>
              <a:rPr lang="es-MX" sz="2800" b="1" dirty="0" err="1" smtClean="0">
                <a:solidFill>
                  <a:schemeClr val="accent2">
                    <a:lumMod val="50000"/>
                  </a:schemeClr>
                </a:solidFill>
                <a:latin typeface="+mj-lt"/>
              </a:rPr>
              <a:t>cianobacteria</a:t>
            </a:r>
            <a:endParaRPr lang="es-MX" sz="2800" b="1" dirty="0" smtClean="0">
              <a:solidFill>
                <a:schemeClr val="accent2">
                  <a:lumMod val="50000"/>
                </a:schemeClr>
              </a:solidFill>
              <a:latin typeface="+mj-lt"/>
            </a:endParaRPr>
          </a:p>
        </p:txBody>
      </p:sp>
      <p:sp>
        <p:nvSpPr>
          <p:cNvPr id="22530" name="AutoShape 2" descr="bacteria00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532" name="AutoShape 4" descr="bacteria00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 name="5 CuadroTexto"/>
          <p:cNvSpPr txBox="1"/>
          <p:nvPr/>
        </p:nvSpPr>
        <p:spPr>
          <a:xfrm>
            <a:off x="395536" y="5085184"/>
            <a:ext cx="8352928" cy="1077218"/>
          </a:xfrm>
          <a:prstGeom prst="rect">
            <a:avLst/>
          </a:prstGeom>
          <a:noFill/>
        </p:spPr>
        <p:txBody>
          <a:bodyPr wrap="square" rtlCol="0">
            <a:spAutoFit/>
          </a:bodyPr>
          <a:lstStyle/>
          <a:p>
            <a:r>
              <a:rPr lang="es-MX" sz="1600" dirty="0" smtClean="0"/>
              <a:t>a.- Membrana externa; b.- Capa de </a:t>
            </a:r>
            <a:r>
              <a:rPr lang="es-MX" sz="1600" dirty="0" err="1" smtClean="0"/>
              <a:t>peptidoglucano</a:t>
            </a:r>
            <a:r>
              <a:rPr lang="es-MX" sz="1600" dirty="0" smtClean="0"/>
              <a:t>;  c.- Membrana plasmática; d.- </a:t>
            </a:r>
            <a:r>
              <a:rPr lang="es-MX" sz="1600" dirty="0" err="1" smtClean="0"/>
              <a:t>Citosol</a:t>
            </a:r>
            <a:r>
              <a:rPr lang="es-MX" sz="1600" dirty="0" smtClean="0"/>
              <a:t>; </a:t>
            </a:r>
          </a:p>
          <a:p>
            <a:r>
              <a:rPr lang="es-MX" sz="1600" dirty="0" smtClean="0"/>
              <a:t>e.- Gránulo de </a:t>
            </a:r>
            <a:r>
              <a:rPr lang="es-MX" sz="1600" dirty="0" err="1" smtClean="0"/>
              <a:t>cianoficina</a:t>
            </a:r>
            <a:r>
              <a:rPr lang="es-MX" sz="1600" dirty="0" smtClean="0"/>
              <a:t>;  f.- Ribosoma; g.- Gránulo de glucógeno; h.- Cuerpo </a:t>
            </a:r>
            <a:r>
              <a:rPr lang="es-MX" sz="1600" dirty="0" err="1" smtClean="0"/>
              <a:t>lipídico</a:t>
            </a:r>
            <a:r>
              <a:rPr lang="es-MX" sz="1600" dirty="0" smtClean="0"/>
              <a:t>; </a:t>
            </a:r>
          </a:p>
          <a:p>
            <a:r>
              <a:rPr lang="es-MX" sz="1600" dirty="0" smtClean="0"/>
              <a:t>i.- </a:t>
            </a:r>
            <a:r>
              <a:rPr lang="es-MX" sz="1600" dirty="0" err="1" smtClean="0"/>
              <a:t>Carboxisoma</a:t>
            </a:r>
            <a:r>
              <a:rPr lang="es-MX" sz="1600" dirty="0" smtClean="0"/>
              <a:t>; j.- </a:t>
            </a:r>
            <a:r>
              <a:rPr lang="es-MX" sz="1600" dirty="0" err="1" smtClean="0"/>
              <a:t>Ficobilisoma</a:t>
            </a:r>
            <a:r>
              <a:rPr lang="es-MX" sz="1600" dirty="0" smtClean="0"/>
              <a:t>. k.- Gránulo </a:t>
            </a:r>
            <a:r>
              <a:rPr lang="es-MX" sz="1600" dirty="0" err="1" smtClean="0"/>
              <a:t>polifosfato</a:t>
            </a:r>
            <a:r>
              <a:rPr lang="es-MX" sz="1600" dirty="0" smtClean="0"/>
              <a:t>; l.- Vacuola gasífera; m.- </a:t>
            </a:r>
            <a:r>
              <a:rPr lang="es-MX" sz="1600" dirty="0" err="1" smtClean="0"/>
              <a:t>Tilacoide</a:t>
            </a:r>
            <a:r>
              <a:rPr lang="es-MX" sz="1600" dirty="0" smtClean="0"/>
              <a:t>; n.- ADN.</a:t>
            </a:r>
            <a:endParaRPr lang="es-MX" sz="1600" dirty="0"/>
          </a:p>
        </p:txBody>
      </p:sp>
      <p:pic>
        <p:nvPicPr>
          <p:cNvPr id="25602" name="Picture 2" descr="http://upload.wikimedia.org/wikipedia/commons/thumb/9/92/Cianobacteris_estructura.png/250px-Cianobacteris_estructura.png"/>
          <p:cNvPicPr>
            <a:picLocks noChangeAspect="1" noChangeArrowheads="1"/>
          </p:cNvPicPr>
          <p:nvPr/>
        </p:nvPicPr>
        <p:blipFill>
          <a:blip r:embed="rId2" cstate="print"/>
          <a:srcRect/>
          <a:stretch>
            <a:fillRect/>
          </a:stretch>
        </p:blipFill>
        <p:spPr bwMode="auto">
          <a:xfrm>
            <a:off x="2195736" y="2204864"/>
            <a:ext cx="4392488" cy="27822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bacteria00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532" name="AutoShape 4" descr="bacteria00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7651" name="Picture 3" descr="C:\Users\usuario\Pictures\I.E. NACIONAL\reproducción\800px-Lyngby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628800"/>
            <a:ext cx="4464496" cy="4896544"/>
          </a:xfrm>
        </p:spPr>
        <p:txBody>
          <a:bodyPr>
            <a:normAutofit fontScale="62500" lnSpcReduction="20000"/>
          </a:bodyPr>
          <a:lstStyle/>
          <a:p>
            <a:pPr algn="just">
              <a:buNone/>
            </a:pPr>
            <a:r>
              <a:rPr lang="es-MX" sz="3200" b="1" dirty="0" smtClean="0"/>
              <a:t>REPRODUCCIÓN EN BACTERIAS</a:t>
            </a:r>
            <a:endParaRPr lang="es-MX" b="1" dirty="0" smtClean="0"/>
          </a:p>
          <a:p>
            <a:pPr algn="just">
              <a:buNone/>
            </a:pPr>
            <a:endParaRPr lang="es-MX" dirty="0" smtClean="0"/>
          </a:p>
          <a:p>
            <a:pPr algn="just">
              <a:buNone/>
            </a:pPr>
            <a:r>
              <a:rPr lang="es-MX" sz="3100" dirty="0" smtClean="0"/>
              <a:t>Las bacterias se reproducen asexualmente por bipartición o fisión binaria y en algunos casos por esporulación.</a:t>
            </a:r>
          </a:p>
          <a:p>
            <a:pPr algn="just">
              <a:buNone/>
            </a:pPr>
            <a:endParaRPr lang="es-MX" sz="3100" dirty="0" smtClean="0"/>
          </a:p>
          <a:p>
            <a:pPr algn="just">
              <a:buNone/>
            </a:pPr>
            <a:endParaRPr lang="es-MX" sz="3100" dirty="0" smtClean="0"/>
          </a:p>
          <a:p>
            <a:pPr algn="just">
              <a:buNone/>
            </a:pPr>
            <a:r>
              <a:rPr lang="es-MX" sz="3100" b="1" i="1" dirty="0" smtClean="0"/>
              <a:t>Bipartición: </a:t>
            </a:r>
            <a:r>
              <a:rPr lang="es-MX" sz="3100" dirty="0" smtClean="0"/>
              <a:t>Generalmente las bacterias se multiplican por bipartición o división binaria; tras la replicación del ADN, que está dirigida por la ADN polimerasa de los </a:t>
            </a:r>
            <a:r>
              <a:rPr lang="es-MX" sz="3100" dirty="0" err="1" smtClean="0"/>
              <a:t>mesosomas</a:t>
            </a:r>
            <a:r>
              <a:rPr lang="es-MX" sz="3100" dirty="0" smtClean="0"/>
              <a:t>, la pared bacteriana crece hasta formar un tabique transversal separador de las dos nuevas bacterias.</a:t>
            </a:r>
          </a:p>
        </p:txBody>
      </p:sp>
      <p:sp>
        <p:nvSpPr>
          <p:cNvPr id="4"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MÓNERAS</a:t>
            </a:r>
            <a:endParaRPr lang="es-MX" sz="2800" dirty="0"/>
          </a:p>
        </p:txBody>
      </p:sp>
      <p:pic>
        <p:nvPicPr>
          <p:cNvPr id="2050" name="Picture 2" descr="C:\Users\usuario\Pictures\I.E. NACIONAL\reproducción\divisinprocariotas_thumb.jpg"/>
          <p:cNvPicPr>
            <a:picLocks noChangeAspect="1" noChangeArrowheads="1"/>
          </p:cNvPicPr>
          <p:nvPr/>
        </p:nvPicPr>
        <p:blipFill>
          <a:blip r:embed="rId2" cstate="print"/>
          <a:srcRect/>
          <a:stretch>
            <a:fillRect/>
          </a:stretch>
        </p:blipFill>
        <p:spPr bwMode="auto">
          <a:xfrm>
            <a:off x="4860032" y="1772816"/>
            <a:ext cx="4074527" cy="46805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MX" dirty="0" smtClean="0"/>
              <a:t>Además de este tipo de reproducción asexual, las bacterias poseen unos mecanismos de reproducción sexual o </a:t>
            </a:r>
            <a:r>
              <a:rPr lang="es-MX" dirty="0" err="1" smtClean="0"/>
              <a:t>parasexual</a:t>
            </a:r>
            <a:r>
              <a:rPr lang="es-MX" dirty="0" smtClean="0"/>
              <a:t>, mediante los cuales se intercambian fragmentos de ADN.</a:t>
            </a:r>
          </a:p>
          <a:p>
            <a:pPr algn="just">
              <a:buNone/>
            </a:pPr>
            <a:endParaRPr lang="es-MX" dirty="0" smtClean="0"/>
          </a:p>
          <a:p>
            <a:pPr algn="just">
              <a:buNone/>
            </a:pPr>
            <a:r>
              <a:rPr lang="es-MX" dirty="0" smtClean="0"/>
              <a:t>Esta reproducción sexual o </a:t>
            </a:r>
            <a:r>
              <a:rPr lang="es-MX" dirty="0" err="1" smtClean="0"/>
              <a:t>parasexual</a:t>
            </a:r>
            <a:r>
              <a:rPr lang="es-MX" dirty="0" smtClean="0"/>
              <a:t>, puede realizarse por </a:t>
            </a:r>
            <a:r>
              <a:rPr lang="es-MX" b="1" i="1" dirty="0" smtClean="0"/>
              <a:t>transformación</a:t>
            </a:r>
            <a:r>
              <a:rPr lang="es-MX" i="1" dirty="0" smtClean="0"/>
              <a:t>,</a:t>
            </a:r>
            <a:r>
              <a:rPr lang="es-MX" dirty="0" smtClean="0"/>
              <a:t> por </a:t>
            </a:r>
            <a:r>
              <a:rPr lang="es-MX" b="1" i="1" dirty="0" smtClean="0"/>
              <a:t>conjugación</a:t>
            </a:r>
            <a:r>
              <a:rPr lang="es-MX" dirty="0" smtClean="0"/>
              <a:t> o por </a:t>
            </a:r>
            <a:r>
              <a:rPr lang="es-MX" b="1" i="1" dirty="0" smtClean="0"/>
              <a:t>transducción</a:t>
            </a:r>
            <a:r>
              <a:rPr lang="es-MX" dirty="0" smtClean="0"/>
              <a:t>.</a:t>
            </a:r>
            <a:endParaRPr lang="es-MX" dirty="0"/>
          </a:p>
        </p:txBody>
      </p:sp>
      <p:sp>
        <p:nvSpPr>
          <p:cNvPr id="4"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MÓNERAS</a:t>
            </a:r>
            <a:endParaRPr lang="es-MX"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6"/>
            <a:ext cx="3970784" cy="4551784"/>
          </a:xfrm>
        </p:spPr>
        <p:txBody>
          <a:bodyPr>
            <a:normAutofit fontScale="92500" lnSpcReduction="20000"/>
          </a:bodyPr>
          <a:lstStyle/>
          <a:p>
            <a:pPr algn="just">
              <a:buNone/>
            </a:pPr>
            <a:r>
              <a:rPr lang="es-MX" b="1" i="1" dirty="0" smtClean="0"/>
              <a:t>Transformación.</a:t>
            </a:r>
          </a:p>
          <a:p>
            <a:pPr algn="just">
              <a:buNone/>
            </a:pPr>
            <a:endParaRPr lang="es-MX" dirty="0" smtClean="0"/>
          </a:p>
          <a:p>
            <a:pPr algn="just">
              <a:buNone/>
            </a:pPr>
            <a:r>
              <a:rPr lang="es-MX" dirty="0" smtClean="0"/>
              <a:t>Consiste en el intercambio genético producido cuando una bacteria es capaz de captar fragmentos de ADN de otra bacteria que se encuentran dispersos en el medio donde vive. Sólo algunas bacterias pueden ser transformadas. Las que pueden serlo se dice que son competentes.</a:t>
            </a:r>
            <a:endParaRPr lang="es-MX" dirty="0"/>
          </a:p>
        </p:txBody>
      </p:sp>
      <p:sp>
        <p:nvSpPr>
          <p:cNvPr id="4"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MÓNERAS</a:t>
            </a:r>
            <a:endParaRPr lang="es-MX" sz="2800" dirty="0"/>
          </a:p>
        </p:txBody>
      </p:sp>
      <p:sp>
        <p:nvSpPr>
          <p:cNvPr id="5124" name="AutoShape 4" descr="http://www.profesorenlinea.cl/imagenciencias/bacteria0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 name="Picture 1" descr="C:\Users\usuario\Pictures\I.E. NACIONAL\reproducción\bacteria015.jpg"/>
          <p:cNvPicPr>
            <a:picLocks noChangeAspect="1" noChangeArrowheads="1"/>
          </p:cNvPicPr>
          <p:nvPr/>
        </p:nvPicPr>
        <p:blipFill>
          <a:blip r:embed="rId2" cstate="print"/>
          <a:srcRect/>
          <a:stretch>
            <a:fillRect/>
          </a:stretch>
        </p:blipFill>
        <p:spPr bwMode="auto">
          <a:xfrm>
            <a:off x="4860032" y="1628800"/>
            <a:ext cx="3456384" cy="49411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00808"/>
            <a:ext cx="4690864" cy="4551784"/>
          </a:xfrm>
        </p:spPr>
        <p:txBody>
          <a:bodyPr>
            <a:normAutofit fontScale="77500" lnSpcReduction="20000"/>
          </a:bodyPr>
          <a:lstStyle/>
          <a:p>
            <a:pPr algn="just">
              <a:buNone/>
            </a:pPr>
            <a:r>
              <a:rPr lang="es-MX" b="1" i="1" dirty="0" smtClean="0"/>
              <a:t>Conjugación.</a:t>
            </a:r>
          </a:p>
          <a:p>
            <a:pPr algn="just">
              <a:buNone/>
            </a:pPr>
            <a:endParaRPr lang="es-MX" b="1" i="1" dirty="0" smtClean="0"/>
          </a:p>
          <a:p>
            <a:pPr algn="just">
              <a:buNone/>
            </a:pPr>
            <a:r>
              <a:rPr lang="es-MX" dirty="0" smtClean="0"/>
              <a:t>Mecanismo mediante el cual una bacteria donadora (bacteria F+ por tener un plásmido llamado plásmido F) transmite a través de las fimbrias o </a:t>
            </a:r>
            <a:r>
              <a:rPr lang="es-MX" dirty="0" err="1" smtClean="0"/>
              <a:t>pili</a:t>
            </a:r>
            <a:r>
              <a:rPr lang="es-MX" dirty="0" smtClean="0"/>
              <a:t> el plásmido F o también un fragmento de su ADN a otra bacteria receptora (a la que llamaremos F- por no tener el plásmido F). La bacteria F- se convertirá así en F+ al tener el plásmido F e incluso podrá adquirir genes de la bacteria F+ que hayan pasado junto con el plásmido </a:t>
            </a:r>
            <a:r>
              <a:rPr lang="es-MX" dirty="0" err="1" smtClean="0"/>
              <a:t>F.Luego</a:t>
            </a:r>
            <a:r>
              <a:rPr lang="es-MX" dirty="0" smtClean="0"/>
              <a:t> pueden continuar la reproducción a través de un método como la fisión binaria.</a:t>
            </a:r>
            <a:endParaRPr lang="es-MX" dirty="0"/>
          </a:p>
        </p:txBody>
      </p:sp>
      <p:sp>
        <p:nvSpPr>
          <p:cNvPr id="4" name="1 Título"/>
          <p:cNvSpPr>
            <a:spLocks noGrp="1"/>
          </p:cNvSpPr>
          <p:nvPr>
            <p:ph type="title"/>
          </p:nvPr>
        </p:nvSpPr>
        <p:spPr>
          <a:xfrm>
            <a:off x="457200" y="704088"/>
            <a:ext cx="8229600" cy="564672"/>
          </a:xfrm>
        </p:spPr>
        <p:txBody>
          <a:bodyPr>
            <a:normAutofit/>
          </a:bodyPr>
          <a:lstStyle/>
          <a:p>
            <a:r>
              <a:rPr lang="es-MX" sz="2800" b="1" dirty="0" smtClean="0">
                <a:effectLst>
                  <a:innerShdw blurRad="63500" dist="50800" dir="13500000">
                    <a:prstClr val="black">
                      <a:alpha val="50000"/>
                    </a:prstClr>
                  </a:innerShdw>
                </a:effectLst>
              </a:rPr>
              <a:t>REPRODUCCIÓN EN MÓNERAS</a:t>
            </a:r>
            <a:endParaRPr lang="es-MX" sz="2800" dirty="0"/>
          </a:p>
        </p:txBody>
      </p:sp>
      <p:sp>
        <p:nvSpPr>
          <p:cNvPr id="4098" name="AutoShape 2" descr="http://1.bp.blogspot.com/_W1qgRsi3Xq4/TJ0H5mhPvmI/AAAAAAAAAx0/tVqpzMO67yo/s320/IMAG.+CONJUGACION+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108" name="Picture 12" descr="http://upload.wikimedia.org/wikipedia/commons/thumb/d/d7/Plasmid_%28spanish%29.svg/320px-Plasmid_%28spanish%29.svg.png"/>
          <p:cNvPicPr>
            <a:picLocks noChangeAspect="1" noChangeArrowheads="1"/>
          </p:cNvPicPr>
          <p:nvPr/>
        </p:nvPicPr>
        <p:blipFill>
          <a:blip r:embed="rId2" cstate="print"/>
          <a:srcRect/>
          <a:stretch>
            <a:fillRect/>
          </a:stretch>
        </p:blipFill>
        <p:spPr bwMode="auto">
          <a:xfrm>
            <a:off x="5724128" y="764704"/>
            <a:ext cx="2918724" cy="1368152"/>
          </a:xfrm>
          <a:prstGeom prst="rect">
            <a:avLst/>
          </a:prstGeom>
          <a:noFill/>
        </p:spPr>
      </p:pic>
      <p:pic>
        <p:nvPicPr>
          <p:cNvPr id="4110" name="Picture 14" descr="http://upload.wikimedia.org/wikipedia/commons/thumb/f/ff/Bacterial_Conjugation_Spanish.png/300px-Bacterial_Conjugation_Spanish.png"/>
          <p:cNvPicPr>
            <a:picLocks noChangeAspect="1" noChangeArrowheads="1"/>
          </p:cNvPicPr>
          <p:nvPr/>
        </p:nvPicPr>
        <p:blipFill>
          <a:blip r:embed="rId3" cstate="print"/>
          <a:srcRect/>
          <a:stretch>
            <a:fillRect/>
          </a:stretch>
        </p:blipFill>
        <p:spPr bwMode="auto">
          <a:xfrm>
            <a:off x="5004048" y="2132856"/>
            <a:ext cx="3888432" cy="45494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6"/>
            <a:ext cx="4258816" cy="4551784"/>
          </a:xfrm>
        </p:spPr>
        <p:txBody>
          <a:bodyPr>
            <a:normAutofit fontScale="85000" lnSpcReduction="10000"/>
          </a:bodyPr>
          <a:lstStyle/>
          <a:p>
            <a:pPr algn="just">
              <a:buNone/>
            </a:pPr>
            <a:r>
              <a:rPr lang="es-MX" b="1" i="1" dirty="0" smtClean="0"/>
              <a:t>Transducción. </a:t>
            </a:r>
          </a:p>
          <a:p>
            <a:pPr algn="just">
              <a:buNone/>
            </a:pPr>
            <a:endParaRPr lang="es-MX" dirty="0" smtClean="0"/>
          </a:p>
          <a:p>
            <a:pPr algn="just">
              <a:buNone/>
            </a:pPr>
            <a:r>
              <a:rPr lang="es-MX" dirty="0" smtClean="0"/>
              <a:t>En este caso la transferencia de material genético de una bacteria a otra, se realiza a través de un virus bacteriófago que por azar lleva un trozo de ADN bacteriano y se comporta como un vector intermediario entre las dos bacterias. El virus, al infectar a otra bacteria, le puede transmitir parte del genoma de la bacteria anteriormente infectada.</a:t>
            </a:r>
            <a:endParaRPr lang="es-MX" dirty="0"/>
          </a:p>
        </p:txBody>
      </p:sp>
      <p:sp>
        <p:nvSpPr>
          <p:cNvPr id="4"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MÓNERAS</a:t>
            </a:r>
            <a:endParaRPr lang="es-MX" sz="2800" dirty="0"/>
          </a:p>
        </p:txBody>
      </p:sp>
      <p:pic>
        <p:nvPicPr>
          <p:cNvPr id="3074" name="Picture 2" descr="C:\Users\usuario\Pictures\I.E. NACIONAL\reproducción\bacteria020.jpg"/>
          <p:cNvPicPr>
            <a:picLocks noChangeAspect="1" noChangeArrowheads="1"/>
          </p:cNvPicPr>
          <p:nvPr/>
        </p:nvPicPr>
        <p:blipFill>
          <a:blip r:embed="rId2" cstate="print"/>
          <a:srcRect/>
          <a:stretch>
            <a:fillRect/>
          </a:stretch>
        </p:blipFill>
        <p:spPr bwMode="auto">
          <a:xfrm>
            <a:off x="5220072" y="1700808"/>
            <a:ext cx="3312368" cy="3312368"/>
          </a:xfrm>
          <a:prstGeom prst="rect">
            <a:avLst/>
          </a:prstGeom>
          <a:noFill/>
        </p:spPr>
      </p:pic>
      <p:sp>
        <p:nvSpPr>
          <p:cNvPr id="6" name="5 CuadroTexto"/>
          <p:cNvSpPr txBox="1"/>
          <p:nvPr/>
        </p:nvSpPr>
        <p:spPr>
          <a:xfrm>
            <a:off x="5076056" y="5157192"/>
            <a:ext cx="3806555" cy="1200329"/>
          </a:xfrm>
          <a:prstGeom prst="rect">
            <a:avLst/>
          </a:prstGeom>
          <a:noFill/>
        </p:spPr>
        <p:txBody>
          <a:bodyPr wrap="none" rtlCol="0">
            <a:spAutoFit/>
          </a:bodyPr>
          <a:lstStyle/>
          <a:p>
            <a:r>
              <a:rPr lang="es-MX" dirty="0" smtClean="0"/>
              <a:t>a. El </a:t>
            </a:r>
            <a:r>
              <a:rPr lang="es-MX" dirty="0"/>
              <a:t>virus se acopla a la bacteria</a:t>
            </a:r>
          </a:p>
          <a:p>
            <a:r>
              <a:rPr lang="es-MX" dirty="0" smtClean="0"/>
              <a:t>b. El </a:t>
            </a:r>
            <a:r>
              <a:rPr lang="es-MX" dirty="0"/>
              <a:t>virus rompe la pared bacteriana</a:t>
            </a:r>
          </a:p>
          <a:p>
            <a:r>
              <a:rPr lang="es-MX" dirty="0" smtClean="0"/>
              <a:t>c. El </a:t>
            </a:r>
            <a:r>
              <a:rPr lang="es-MX" dirty="0"/>
              <a:t>virus inyecta su ADN</a:t>
            </a:r>
          </a:p>
          <a:p>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916832"/>
            <a:ext cx="7776864" cy="3096344"/>
          </a:xfrm>
        </p:spPr>
        <p:txBody>
          <a:bodyPr>
            <a:normAutofit fontScale="77500" lnSpcReduction="20000"/>
          </a:bodyPr>
          <a:lstStyle/>
          <a:p>
            <a:pPr algn="just">
              <a:buNone/>
            </a:pPr>
            <a:r>
              <a:rPr lang="es-MX" b="1" dirty="0" smtClean="0"/>
              <a:t>Reproducción por Esporulación</a:t>
            </a:r>
            <a:r>
              <a:rPr lang="es-MX" dirty="0" smtClean="0"/>
              <a:t>.</a:t>
            </a:r>
          </a:p>
          <a:p>
            <a:pPr algn="just">
              <a:buNone/>
            </a:pPr>
            <a:r>
              <a:rPr lang="es-MX" dirty="0" smtClean="0"/>
              <a:t> </a:t>
            </a:r>
            <a:br>
              <a:rPr lang="es-MX" dirty="0" smtClean="0"/>
            </a:br>
            <a:r>
              <a:rPr lang="es-MX" dirty="0" smtClean="0"/>
              <a:t>La espora es una célula reproductora asexual, generalmente haploide, que permite al mismo tiempo la dispersión y supervivencia por largo tiempo (</a:t>
            </a:r>
            <a:r>
              <a:rPr lang="es-MX" dirty="0" err="1" smtClean="0"/>
              <a:t>dormancia</a:t>
            </a:r>
            <a:r>
              <a:rPr lang="es-MX" dirty="0" smtClean="0"/>
              <a:t>) en condiciones adversas (temperatura, humedad, acidez, luz, nutrientes). Produce un nuevo organismo al dividirse por mitosis produciendo un gametofito </a:t>
            </a:r>
            <a:r>
              <a:rPr lang="es-MX" dirty="0" err="1" smtClean="0"/>
              <a:t>plurucelular</a:t>
            </a:r>
            <a:r>
              <a:rPr lang="es-MX" dirty="0" smtClean="0"/>
              <a:t>; es un elemento vital en el ciclo biológico de plantas, hongos, bacterias y algas. Las esporas se clasifican según la función, estructura, origen y movilidad.</a:t>
            </a:r>
            <a:endParaRPr lang="es-MX" dirty="0"/>
          </a:p>
        </p:txBody>
      </p:sp>
      <p:sp>
        <p:nvSpPr>
          <p:cNvPr id="4"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MÓNERAS</a:t>
            </a:r>
            <a:endParaRPr lang="es-MX" sz="2800" dirty="0"/>
          </a:p>
        </p:txBody>
      </p:sp>
      <p:pic>
        <p:nvPicPr>
          <p:cNvPr id="29698" name="Picture 2" descr="http://1.bp.blogspot.com/_W1qgRsi3Xq4/TJ0Ftp27EUI/AAAAAAAAAxk/oFFzoW7EiL4/s1600/IMAG.+ESPORULACI%C3%93N+B..jpg"/>
          <p:cNvPicPr>
            <a:picLocks noChangeAspect="1" noChangeArrowheads="1"/>
          </p:cNvPicPr>
          <p:nvPr/>
        </p:nvPicPr>
        <p:blipFill>
          <a:blip r:embed="rId2" cstate="print"/>
          <a:srcRect/>
          <a:stretch>
            <a:fillRect/>
          </a:stretch>
        </p:blipFill>
        <p:spPr bwMode="auto">
          <a:xfrm>
            <a:off x="395536" y="4725144"/>
            <a:ext cx="8085461" cy="17281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35480"/>
            <a:ext cx="8229600" cy="2645648"/>
          </a:xfrm>
        </p:spPr>
        <p:txBody>
          <a:bodyPr/>
          <a:lstStyle/>
          <a:p>
            <a:pPr>
              <a:buNone/>
            </a:pPr>
            <a:r>
              <a:rPr lang="es-MX" dirty="0" smtClean="0"/>
              <a:t>Una bacteria se puede dividir aproximadamente una vez cada 20 minutos, lo que da lugar a millones de descendientes en un solo día. </a:t>
            </a:r>
          </a:p>
          <a:p>
            <a:pPr>
              <a:buNone/>
            </a:pPr>
            <a:endParaRPr lang="es-MX" dirty="0" smtClean="0"/>
          </a:p>
          <a:p>
            <a:pPr>
              <a:buNone/>
            </a:pPr>
            <a:r>
              <a:rPr lang="es-MX" dirty="0" smtClean="0"/>
              <a:t>Esta veloz reproducción permite a las bacterias poblar hábitats con gran rapidez.</a:t>
            </a:r>
          </a:p>
          <a:p>
            <a:pPr>
              <a:buNone/>
            </a:pPr>
            <a:endParaRPr lang="es-MX" dirty="0" smtClean="0"/>
          </a:p>
          <a:p>
            <a:pPr>
              <a:buNone/>
            </a:pPr>
            <a:endParaRPr lang="es-MX" dirty="0"/>
          </a:p>
        </p:txBody>
      </p:sp>
      <p:sp>
        <p:nvSpPr>
          <p:cNvPr id="4"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MÓNERAS</a:t>
            </a:r>
            <a:endParaRPr lang="es-MX" sz="2800" dirty="0"/>
          </a:p>
        </p:txBody>
      </p:sp>
      <p:pic>
        <p:nvPicPr>
          <p:cNvPr id="1027" name="Picture 3"/>
          <p:cNvPicPr>
            <a:picLocks noChangeAspect="1" noChangeArrowheads="1"/>
          </p:cNvPicPr>
          <p:nvPr/>
        </p:nvPicPr>
        <p:blipFill>
          <a:blip r:embed="rId2" cstate="print"/>
          <a:srcRect/>
          <a:stretch>
            <a:fillRect/>
          </a:stretch>
        </p:blipFill>
        <p:spPr bwMode="auto">
          <a:xfrm>
            <a:off x="611560" y="4725144"/>
            <a:ext cx="7776864" cy="1594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6"/>
            <a:ext cx="8208912" cy="4647426"/>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PROTISTAS Protozoos, algas y mohos.</a:t>
            </a:r>
          </a:p>
          <a:p>
            <a:pPr algn="just"/>
            <a:endParaRPr lang="es-MX" sz="2800" b="1" dirty="0">
              <a:solidFill>
                <a:schemeClr val="accent2">
                  <a:lumMod val="50000"/>
                </a:schemeClr>
              </a:solidFill>
              <a:latin typeface="+mj-lt"/>
            </a:endParaRPr>
          </a:p>
          <a:p>
            <a:pPr algn="just"/>
            <a:r>
              <a:rPr lang="es-MX" sz="2400" dirty="0" smtClean="0">
                <a:solidFill>
                  <a:schemeClr val="accent2">
                    <a:lumMod val="50000"/>
                  </a:schemeClr>
                </a:solidFill>
                <a:latin typeface="+mj-lt"/>
              </a:rPr>
              <a:t>El reino </a:t>
            </a:r>
            <a:r>
              <a:rPr lang="es-MX" sz="2400" dirty="0" err="1" smtClean="0">
                <a:solidFill>
                  <a:schemeClr val="accent2">
                    <a:lumMod val="50000"/>
                  </a:schemeClr>
                </a:solidFill>
                <a:latin typeface="+mj-lt"/>
              </a:rPr>
              <a:t>Protista</a:t>
            </a:r>
            <a:r>
              <a:rPr lang="es-MX" sz="2400" dirty="0" smtClean="0">
                <a:solidFill>
                  <a:schemeClr val="accent2">
                    <a:lumMod val="50000"/>
                  </a:schemeClr>
                </a:solidFill>
                <a:latin typeface="+mj-lt"/>
              </a:rPr>
              <a:t>, también llamado </a:t>
            </a:r>
            <a:r>
              <a:rPr lang="es-MX" sz="2400" dirty="0" err="1" smtClean="0">
                <a:solidFill>
                  <a:schemeClr val="accent2">
                    <a:lumMod val="50000"/>
                  </a:schemeClr>
                </a:solidFill>
                <a:latin typeface="+mj-lt"/>
              </a:rPr>
              <a:t>Protoctista</a:t>
            </a:r>
            <a:r>
              <a:rPr lang="es-MX" sz="2400" dirty="0" smtClean="0">
                <a:solidFill>
                  <a:schemeClr val="accent2">
                    <a:lumMod val="50000"/>
                  </a:schemeClr>
                </a:solidFill>
                <a:latin typeface="+mj-lt"/>
              </a:rPr>
              <a:t>, es el que contiene a todos aquellos microorganismos eucariontes que no pueden clasificarse dentro de alguno de los otros tres reinos </a:t>
            </a:r>
            <a:r>
              <a:rPr lang="es-MX" sz="2400" dirty="0" err="1" smtClean="0">
                <a:solidFill>
                  <a:schemeClr val="accent2">
                    <a:lumMod val="50000"/>
                  </a:schemeClr>
                </a:solidFill>
                <a:latin typeface="+mj-lt"/>
              </a:rPr>
              <a:t>eucarióticos</a:t>
            </a:r>
            <a:r>
              <a:rPr lang="es-MX" sz="2400" dirty="0" smtClean="0">
                <a:solidFill>
                  <a:schemeClr val="accent2">
                    <a:lumMod val="50000"/>
                  </a:schemeClr>
                </a:solidFill>
                <a:latin typeface="+mj-lt"/>
              </a:rPr>
              <a:t>: </a:t>
            </a:r>
            <a:r>
              <a:rPr lang="es-MX" sz="2400" dirty="0" err="1" smtClean="0">
                <a:solidFill>
                  <a:schemeClr val="accent2">
                    <a:lumMod val="50000"/>
                  </a:schemeClr>
                </a:solidFill>
                <a:latin typeface="+mj-lt"/>
              </a:rPr>
              <a:t>Fungi</a:t>
            </a:r>
            <a:r>
              <a:rPr lang="es-MX" sz="2400" dirty="0" smtClean="0">
                <a:solidFill>
                  <a:schemeClr val="accent2">
                    <a:lumMod val="50000"/>
                  </a:schemeClr>
                </a:solidFill>
                <a:latin typeface="+mj-lt"/>
              </a:rPr>
              <a:t> (hongos), Animalia (animales) o </a:t>
            </a:r>
            <a:r>
              <a:rPr lang="es-MX" sz="2400" dirty="0" err="1" smtClean="0">
                <a:solidFill>
                  <a:schemeClr val="accent2">
                    <a:lumMod val="50000"/>
                  </a:schemeClr>
                </a:solidFill>
                <a:latin typeface="+mj-lt"/>
              </a:rPr>
              <a:t>Plantae</a:t>
            </a:r>
            <a:r>
              <a:rPr lang="es-MX" sz="2400" dirty="0" smtClean="0">
                <a:solidFill>
                  <a:schemeClr val="accent2">
                    <a:lumMod val="50000"/>
                  </a:schemeClr>
                </a:solidFill>
                <a:latin typeface="+mj-lt"/>
              </a:rPr>
              <a:t> (plantas). </a:t>
            </a:r>
          </a:p>
          <a:p>
            <a:pPr algn="just"/>
            <a:endParaRPr lang="es-MX" sz="2400" dirty="0">
              <a:solidFill>
                <a:schemeClr val="accent2">
                  <a:lumMod val="50000"/>
                </a:schemeClr>
              </a:solidFill>
              <a:latin typeface="+mj-lt"/>
            </a:endParaRPr>
          </a:p>
          <a:p>
            <a:pPr algn="just"/>
            <a:r>
              <a:rPr lang="es-MX" sz="2400" dirty="0" smtClean="0">
                <a:solidFill>
                  <a:schemeClr val="accent2">
                    <a:lumMod val="50000"/>
                  </a:schemeClr>
                </a:solidFill>
                <a:latin typeface="+mj-lt"/>
              </a:rPr>
              <a:t>Ninguno de sus representantes está adaptado plenamente a la existencia en el aire, de modo que los que no son directamente acuáticos, se desarrollan en ambientes terrestres húmedos o en el medio interno de otros organismos.</a:t>
            </a:r>
            <a:endParaRPr lang="es-MX" sz="24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Título"/>
          <p:cNvSpPr>
            <a:spLocks noGrp="1"/>
          </p:cNvSpPr>
          <p:nvPr>
            <p:ph type="title"/>
          </p:nvPr>
        </p:nvSpPr>
        <p:spPr>
          <a:xfrm>
            <a:off x="457200" y="704088"/>
            <a:ext cx="8229600" cy="1428768"/>
          </a:xfrm>
        </p:spPr>
        <p:txBody>
          <a:bodyPr>
            <a:noAutofit/>
          </a:bodyPr>
          <a:lstStyle/>
          <a:p>
            <a:pPr algn="ctr"/>
            <a:r>
              <a:rPr lang="es-MX" sz="4800" b="1" dirty="0" smtClean="0">
                <a:effectLst>
                  <a:innerShdw blurRad="63500" dist="50800" dir="13500000">
                    <a:prstClr val="black">
                      <a:alpha val="50000"/>
                    </a:prstClr>
                  </a:innerShdw>
                </a:effectLst>
              </a:rPr>
              <a:t>REPRODUCCIÓN EN </a:t>
            </a:r>
            <a:br>
              <a:rPr lang="es-MX" sz="4800" b="1" dirty="0" smtClean="0">
                <a:effectLst>
                  <a:innerShdw blurRad="63500" dist="50800" dir="13500000">
                    <a:prstClr val="black">
                      <a:alpha val="50000"/>
                    </a:prstClr>
                  </a:innerShdw>
                </a:effectLst>
              </a:rPr>
            </a:br>
            <a:r>
              <a:rPr lang="es-MX" sz="4800" b="1" dirty="0" smtClean="0">
                <a:effectLst>
                  <a:innerShdw blurRad="63500" dist="50800" dir="13500000">
                    <a:prstClr val="black">
                      <a:alpha val="50000"/>
                    </a:prstClr>
                  </a:innerShdw>
                </a:effectLst>
              </a:rPr>
              <a:t>ORGANISMOS SENCILLOS</a:t>
            </a:r>
            <a:endParaRPr lang="es-MX" sz="4800" b="1" dirty="0">
              <a:effectLst>
                <a:innerShdw blurRad="63500" dist="50800" dir="13500000">
                  <a:prstClr val="black">
                    <a:alpha val="50000"/>
                  </a:prstClr>
                </a:innerShdw>
              </a:effectLst>
            </a:endParaRPr>
          </a:p>
        </p:txBody>
      </p:sp>
      <p:sp>
        <p:nvSpPr>
          <p:cNvPr id="26" name="25 Marcador de contenido"/>
          <p:cNvSpPr>
            <a:spLocks noGrp="1"/>
          </p:cNvSpPr>
          <p:nvPr>
            <p:ph idx="1"/>
          </p:nvPr>
        </p:nvSpPr>
        <p:spPr>
          <a:xfrm>
            <a:off x="457200" y="2492896"/>
            <a:ext cx="8229600" cy="4104456"/>
          </a:xfrm>
        </p:spPr>
        <p:txBody>
          <a:bodyPr>
            <a:normAutofit lnSpcReduction="10000"/>
          </a:bodyPr>
          <a:lstStyle/>
          <a:p>
            <a:pPr>
              <a:buNone/>
            </a:pPr>
            <a:r>
              <a:rPr lang="es-MX" dirty="0" smtClean="0">
                <a:solidFill>
                  <a:schemeClr val="accent2">
                    <a:lumMod val="50000"/>
                  </a:schemeClr>
                </a:solidFill>
              </a:rPr>
              <a:t>Los organismos sencillos son aquellos cuya estructura biológica es simple, entre los cuales tenemos:</a:t>
            </a:r>
          </a:p>
          <a:p>
            <a:pPr>
              <a:buNone/>
            </a:pPr>
            <a:endParaRPr lang="es-MX" dirty="0" smtClean="0">
              <a:solidFill>
                <a:schemeClr val="accent2">
                  <a:lumMod val="50000"/>
                </a:schemeClr>
              </a:solidFill>
            </a:endParaRPr>
          </a:p>
          <a:p>
            <a:r>
              <a:rPr lang="es-MX" dirty="0" smtClean="0">
                <a:solidFill>
                  <a:schemeClr val="accent2">
                    <a:lumMod val="50000"/>
                  </a:schemeClr>
                </a:solidFill>
              </a:rPr>
              <a:t>Móneras: Bacterias y Cianobacterias</a:t>
            </a:r>
          </a:p>
          <a:p>
            <a:endParaRPr lang="es-MX" dirty="0" smtClean="0">
              <a:solidFill>
                <a:schemeClr val="accent2">
                  <a:lumMod val="50000"/>
                </a:schemeClr>
              </a:solidFill>
            </a:endParaRPr>
          </a:p>
          <a:p>
            <a:r>
              <a:rPr lang="es-MX" dirty="0" smtClean="0">
                <a:solidFill>
                  <a:schemeClr val="accent2">
                    <a:lumMod val="50000"/>
                  </a:schemeClr>
                </a:solidFill>
              </a:rPr>
              <a:t>Protistas: Protozoos y algas microscópicas</a:t>
            </a:r>
          </a:p>
          <a:p>
            <a:endParaRPr lang="es-MX" dirty="0" smtClean="0">
              <a:solidFill>
                <a:schemeClr val="accent2">
                  <a:lumMod val="50000"/>
                </a:schemeClr>
              </a:solidFill>
            </a:endParaRPr>
          </a:p>
          <a:p>
            <a:r>
              <a:rPr lang="es-MX" dirty="0" smtClean="0">
                <a:solidFill>
                  <a:schemeClr val="accent2">
                    <a:lumMod val="50000"/>
                  </a:schemeClr>
                </a:solidFill>
              </a:rPr>
              <a:t>Hongos: Unicelulares  (levaduras) y pluricelulares (filamentosos)</a:t>
            </a:r>
          </a:p>
          <a:p>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23528" y="1287244"/>
            <a:ext cx="8208912" cy="6001643"/>
          </a:xfrm>
          <a:prstGeom prst="rect">
            <a:avLst/>
          </a:prstGeom>
          <a:noFill/>
        </p:spPr>
        <p:txBody>
          <a:bodyPr wrap="square" rtlCol="0">
            <a:spAutoFit/>
          </a:bodyPr>
          <a:lstStyle/>
          <a:p>
            <a:pPr algn="just"/>
            <a:endParaRPr lang="es-MX" sz="2800" b="1" dirty="0" smtClean="0">
              <a:solidFill>
                <a:schemeClr val="accent2">
                  <a:lumMod val="50000"/>
                </a:schemeClr>
              </a:solidFill>
              <a:latin typeface="+mj-lt"/>
            </a:endParaRPr>
          </a:p>
          <a:p>
            <a:pPr algn="just"/>
            <a:r>
              <a:rPr lang="es-MX" sz="2800" b="1" dirty="0" smtClean="0">
                <a:solidFill>
                  <a:schemeClr val="accent2">
                    <a:lumMod val="50000"/>
                  </a:schemeClr>
                </a:solidFill>
                <a:latin typeface="+mj-lt"/>
              </a:rPr>
              <a:t>PROTISTAS</a:t>
            </a:r>
          </a:p>
          <a:p>
            <a:pPr algn="just"/>
            <a:endParaRPr lang="es-MX" sz="1200" b="1" dirty="0" smtClean="0">
              <a:solidFill>
                <a:schemeClr val="accent2">
                  <a:lumMod val="50000"/>
                </a:schemeClr>
              </a:solidFill>
              <a:latin typeface="+mj-lt"/>
            </a:endParaRPr>
          </a:p>
          <a:p>
            <a:pPr algn="just"/>
            <a:r>
              <a:rPr lang="es-MX" sz="2600" dirty="0" smtClean="0">
                <a:solidFill>
                  <a:schemeClr val="accent2">
                    <a:lumMod val="50000"/>
                  </a:schemeClr>
                </a:solidFill>
                <a:latin typeface="+mj-lt"/>
              </a:rPr>
              <a:t>Los protistas pueden ser autótrofos o heterótrofos y se clasifican en protozoos, algas y mohos.</a:t>
            </a:r>
          </a:p>
          <a:p>
            <a:pPr algn="just"/>
            <a:endParaRPr lang="es-MX" sz="2600" dirty="0">
              <a:solidFill>
                <a:schemeClr val="accent2">
                  <a:lumMod val="50000"/>
                </a:schemeClr>
              </a:solidFill>
              <a:latin typeface="+mj-lt"/>
            </a:endParaRPr>
          </a:p>
          <a:p>
            <a:pPr algn="just"/>
            <a:r>
              <a:rPr lang="es-MX" sz="2400" b="1" i="1" dirty="0" smtClean="0">
                <a:solidFill>
                  <a:schemeClr val="accent2">
                    <a:lumMod val="50000"/>
                  </a:schemeClr>
                </a:solidFill>
                <a:latin typeface="+mj-lt"/>
              </a:rPr>
              <a:t>Se clasifican en:</a:t>
            </a:r>
          </a:p>
          <a:p>
            <a:pPr algn="just"/>
            <a:endParaRPr lang="es-MX" sz="2400" b="1" i="1" dirty="0">
              <a:solidFill>
                <a:schemeClr val="accent2">
                  <a:lumMod val="50000"/>
                </a:schemeClr>
              </a:solidFill>
            </a:endParaRPr>
          </a:p>
          <a:p>
            <a:pPr algn="just"/>
            <a:r>
              <a:rPr lang="es-MX" sz="2400" b="1" i="1" dirty="0">
                <a:solidFill>
                  <a:schemeClr val="accent2">
                    <a:lumMod val="50000"/>
                  </a:schemeClr>
                </a:solidFill>
              </a:rPr>
              <a:t>- </a:t>
            </a:r>
            <a:r>
              <a:rPr lang="es-MX" sz="2400" b="1" i="1" dirty="0" smtClean="0">
                <a:solidFill>
                  <a:schemeClr val="accent2">
                    <a:lumMod val="50000"/>
                  </a:schemeClr>
                </a:solidFill>
              </a:rPr>
              <a:t>Protistas semejantes a animales o protozoarios. </a:t>
            </a:r>
            <a:endParaRPr lang="es-MX" sz="2400" b="1" i="1" dirty="0">
              <a:solidFill>
                <a:schemeClr val="accent2">
                  <a:lumMod val="50000"/>
                </a:schemeClr>
              </a:solidFill>
            </a:endParaRPr>
          </a:p>
          <a:p>
            <a:pPr algn="just"/>
            <a:r>
              <a:rPr lang="es-MX" sz="2400" b="1" i="1" dirty="0" smtClean="0">
                <a:solidFill>
                  <a:schemeClr val="accent2">
                    <a:lumMod val="50000"/>
                  </a:schemeClr>
                </a:solidFill>
              </a:rPr>
              <a:t>- Protistas semejantes a planta o algas.</a:t>
            </a:r>
            <a:endParaRPr lang="es-MX" sz="2400" b="1" i="1" dirty="0">
              <a:solidFill>
                <a:schemeClr val="accent2">
                  <a:lumMod val="50000"/>
                </a:schemeClr>
              </a:solidFill>
            </a:endParaRPr>
          </a:p>
          <a:p>
            <a:pPr algn="just">
              <a:buFontTx/>
              <a:buChar char="-"/>
            </a:pPr>
            <a:r>
              <a:rPr lang="es-MX" sz="2400" b="1" i="1" dirty="0" smtClean="0">
                <a:solidFill>
                  <a:schemeClr val="accent2">
                    <a:lumMod val="50000"/>
                  </a:schemeClr>
                </a:solidFill>
              </a:rPr>
              <a:t>Los </a:t>
            </a:r>
            <a:r>
              <a:rPr lang="es-MX" sz="2400" b="1" i="1" dirty="0">
                <a:solidFill>
                  <a:schemeClr val="accent2">
                    <a:lumMod val="50000"/>
                  </a:schemeClr>
                </a:solidFill>
              </a:rPr>
              <a:t>mohos mucilaginosos</a:t>
            </a:r>
            <a:r>
              <a:rPr lang="es-MX" sz="2400" b="1" i="1" dirty="0" smtClean="0">
                <a:solidFill>
                  <a:schemeClr val="accent2">
                    <a:lumMod val="50000"/>
                  </a:schemeClr>
                </a:solidFill>
              </a:rPr>
              <a:t>.</a:t>
            </a:r>
          </a:p>
          <a:p>
            <a:pPr algn="just">
              <a:buFontTx/>
              <a:buChar char="-"/>
            </a:pPr>
            <a:endParaRPr lang="es-MX" sz="2400" b="1" i="1" dirty="0" smtClean="0">
              <a:solidFill>
                <a:schemeClr val="accent2">
                  <a:lumMod val="50000"/>
                </a:schemeClr>
              </a:solidFill>
              <a:latin typeface="+mj-lt"/>
            </a:endParaRPr>
          </a:p>
          <a:p>
            <a:pPr algn="just"/>
            <a:endParaRPr lang="es-MX" sz="1200"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7"/>
            <a:ext cx="8208912" cy="6401753"/>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Protistas</a:t>
            </a:r>
          </a:p>
          <a:p>
            <a:pPr algn="just">
              <a:buFontTx/>
              <a:buChar char="-"/>
            </a:pPr>
            <a:endParaRPr lang="es-MX" sz="1200" b="1" i="1" dirty="0" smtClean="0">
              <a:solidFill>
                <a:schemeClr val="accent2">
                  <a:lumMod val="50000"/>
                </a:schemeClr>
              </a:solidFill>
              <a:latin typeface="+mj-lt"/>
            </a:endParaRPr>
          </a:p>
          <a:p>
            <a:pPr algn="just"/>
            <a:r>
              <a:rPr lang="es-MX" b="1" i="1" dirty="0" smtClean="0">
                <a:solidFill>
                  <a:schemeClr val="accent2">
                    <a:lumMod val="50000"/>
                  </a:schemeClr>
                </a:solidFill>
              </a:rPr>
              <a:t>Los semejantes a animales, llamados Protozoos incluyen a:</a:t>
            </a:r>
          </a:p>
          <a:p>
            <a:pPr algn="just"/>
            <a:r>
              <a:rPr lang="es-MX" b="1" i="1" dirty="0" smtClean="0">
                <a:solidFill>
                  <a:schemeClr val="accent2">
                    <a:lumMod val="50000"/>
                  </a:schemeClr>
                </a:solidFill>
              </a:rPr>
              <a:t>- </a:t>
            </a:r>
            <a:r>
              <a:rPr lang="es-MX" b="1" i="1" dirty="0" err="1" smtClean="0">
                <a:solidFill>
                  <a:schemeClr val="accent2">
                    <a:lumMod val="50000"/>
                  </a:schemeClr>
                </a:solidFill>
              </a:rPr>
              <a:t>Rizopodos</a:t>
            </a:r>
            <a:r>
              <a:rPr lang="es-MX" b="1" i="1" dirty="0" smtClean="0">
                <a:solidFill>
                  <a:schemeClr val="accent2">
                    <a:lumMod val="50000"/>
                  </a:schemeClr>
                </a:solidFill>
              </a:rPr>
              <a:t> o </a:t>
            </a:r>
            <a:r>
              <a:rPr lang="es-MX" b="1" i="1" dirty="0" err="1" smtClean="0">
                <a:solidFill>
                  <a:schemeClr val="accent2">
                    <a:lumMod val="50000"/>
                  </a:schemeClr>
                </a:solidFill>
              </a:rPr>
              <a:t>Ameboides</a:t>
            </a:r>
            <a:r>
              <a:rPr lang="es-MX" b="1" i="1" dirty="0" smtClean="0">
                <a:solidFill>
                  <a:schemeClr val="accent2">
                    <a:lumMod val="50000"/>
                  </a:schemeClr>
                </a:solidFill>
              </a:rPr>
              <a:t> (filo </a:t>
            </a:r>
            <a:r>
              <a:rPr lang="es-MX" b="1" i="1" dirty="0" err="1" smtClean="0">
                <a:solidFill>
                  <a:schemeClr val="accent2">
                    <a:lumMod val="50000"/>
                  </a:schemeClr>
                </a:solidFill>
              </a:rPr>
              <a:t>Sarcodina</a:t>
            </a:r>
            <a:r>
              <a:rPr lang="es-MX" b="1" i="1" dirty="0" smtClean="0">
                <a:solidFill>
                  <a:schemeClr val="accent2">
                    <a:lumMod val="50000"/>
                  </a:schemeClr>
                </a:solidFill>
              </a:rPr>
              <a:t>)</a:t>
            </a:r>
          </a:p>
          <a:p>
            <a:pPr algn="just"/>
            <a:r>
              <a:rPr lang="es-MX" b="1" i="1" dirty="0" smtClean="0">
                <a:solidFill>
                  <a:schemeClr val="accent2">
                    <a:lumMod val="50000"/>
                  </a:schemeClr>
                </a:solidFill>
              </a:rPr>
              <a:t>- Ciliados y </a:t>
            </a:r>
            <a:r>
              <a:rPr lang="es-MX" b="1" i="1" dirty="0" err="1" smtClean="0">
                <a:solidFill>
                  <a:schemeClr val="accent2">
                    <a:lumMod val="50000"/>
                  </a:schemeClr>
                </a:solidFill>
              </a:rPr>
              <a:t>Suctorios</a:t>
            </a:r>
            <a:r>
              <a:rPr lang="es-MX" b="1" i="1" dirty="0" smtClean="0">
                <a:solidFill>
                  <a:schemeClr val="accent2">
                    <a:lumMod val="50000"/>
                  </a:schemeClr>
                </a:solidFill>
              </a:rPr>
              <a:t> (filo </a:t>
            </a:r>
            <a:r>
              <a:rPr lang="es-MX" b="1" i="1" dirty="0" err="1" smtClean="0">
                <a:solidFill>
                  <a:schemeClr val="accent2">
                    <a:lumMod val="50000"/>
                  </a:schemeClr>
                </a:solidFill>
              </a:rPr>
              <a:t>Ciliophora</a:t>
            </a:r>
            <a:r>
              <a:rPr lang="es-MX" b="1" i="1" dirty="0" smtClean="0">
                <a:solidFill>
                  <a:schemeClr val="accent2">
                    <a:lumMod val="50000"/>
                  </a:schemeClr>
                </a:solidFill>
              </a:rPr>
              <a:t>)</a:t>
            </a:r>
          </a:p>
          <a:p>
            <a:pPr algn="just"/>
            <a:r>
              <a:rPr lang="es-MX" b="1" i="1" dirty="0" smtClean="0">
                <a:solidFill>
                  <a:schemeClr val="accent2">
                    <a:lumMod val="50000"/>
                  </a:schemeClr>
                </a:solidFill>
              </a:rPr>
              <a:t>- Flagelados (filo </a:t>
            </a:r>
            <a:r>
              <a:rPr lang="es-MX" b="1" i="1" dirty="0" err="1" smtClean="0">
                <a:solidFill>
                  <a:schemeClr val="accent2">
                    <a:lumMod val="50000"/>
                  </a:schemeClr>
                </a:solidFill>
              </a:rPr>
              <a:t>Zoomastigina</a:t>
            </a:r>
            <a:r>
              <a:rPr lang="es-MX" b="1" i="1" dirty="0" smtClean="0">
                <a:solidFill>
                  <a:schemeClr val="accent2">
                    <a:lumMod val="50000"/>
                  </a:schemeClr>
                </a:solidFill>
              </a:rPr>
              <a:t>)</a:t>
            </a:r>
            <a:endParaRPr lang="es-MX" b="1" i="1" dirty="0">
              <a:solidFill>
                <a:schemeClr val="accent2">
                  <a:lumMod val="50000"/>
                </a:schemeClr>
              </a:solidFill>
            </a:endParaRPr>
          </a:p>
          <a:p>
            <a:pPr algn="just"/>
            <a:endParaRPr lang="es-MX" b="1" i="1" dirty="0">
              <a:solidFill>
                <a:schemeClr val="accent2">
                  <a:lumMod val="50000"/>
                </a:schemeClr>
              </a:solidFill>
            </a:endParaRPr>
          </a:p>
          <a:p>
            <a:pPr algn="just"/>
            <a:r>
              <a:rPr lang="es-MX" b="1" i="1" dirty="0">
                <a:solidFill>
                  <a:schemeClr val="accent2">
                    <a:lumMod val="50000"/>
                  </a:schemeClr>
                </a:solidFill>
              </a:rPr>
              <a:t>Los protistas semejantes a plantas incluyen a: </a:t>
            </a:r>
          </a:p>
          <a:p>
            <a:pPr algn="just"/>
            <a:r>
              <a:rPr lang="es-MX" b="1" i="1" dirty="0">
                <a:solidFill>
                  <a:schemeClr val="accent2">
                    <a:lumMod val="50000"/>
                  </a:schemeClr>
                </a:solidFill>
              </a:rPr>
              <a:t>- Las diatomeas (división </a:t>
            </a:r>
            <a:r>
              <a:rPr lang="es-MX" b="1" i="1" dirty="0" err="1">
                <a:solidFill>
                  <a:schemeClr val="accent2">
                    <a:lumMod val="50000"/>
                  </a:schemeClr>
                </a:solidFill>
              </a:rPr>
              <a:t>Chrysophyta</a:t>
            </a:r>
            <a:r>
              <a:rPr lang="es-MX" b="1" i="1" dirty="0">
                <a:solidFill>
                  <a:schemeClr val="accent2">
                    <a:lumMod val="50000"/>
                  </a:schemeClr>
                </a:solidFill>
              </a:rPr>
              <a:t>)</a:t>
            </a:r>
          </a:p>
          <a:p>
            <a:pPr algn="just"/>
            <a:r>
              <a:rPr lang="es-MX" b="1" i="1" dirty="0">
                <a:solidFill>
                  <a:schemeClr val="accent2">
                    <a:lumMod val="50000"/>
                  </a:schemeClr>
                </a:solidFill>
              </a:rPr>
              <a:t>- Los dinoflagelados (división </a:t>
            </a:r>
            <a:r>
              <a:rPr lang="es-MX" b="1" i="1" dirty="0" err="1">
                <a:solidFill>
                  <a:schemeClr val="accent2">
                    <a:lumMod val="50000"/>
                  </a:schemeClr>
                </a:solidFill>
              </a:rPr>
              <a:t>Pyrrophyta</a:t>
            </a:r>
            <a:r>
              <a:rPr lang="es-MX" b="1" i="1" dirty="0">
                <a:solidFill>
                  <a:schemeClr val="accent2">
                    <a:lumMod val="50000"/>
                  </a:schemeClr>
                </a:solidFill>
              </a:rPr>
              <a:t>)</a:t>
            </a:r>
          </a:p>
          <a:p>
            <a:pPr algn="just">
              <a:buFontTx/>
              <a:buChar char="-"/>
            </a:pPr>
            <a:r>
              <a:rPr lang="es-MX" b="1" i="1" dirty="0" smtClean="0">
                <a:solidFill>
                  <a:schemeClr val="accent2">
                    <a:lumMod val="50000"/>
                  </a:schemeClr>
                </a:solidFill>
              </a:rPr>
              <a:t>Los </a:t>
            </a:r>
            <a:r>
              <a:rPr lang="es-MX" b="1" i="1" dirty="0" err="1">
                <a:solidFill>
                  <a:schemeClr val="accent2">
                    <a:lumMod val="50000"/>
                  </a:schemeClr>
                </a:solidFill>
              </a:rPr>
              <a:t>euglenofitos</a:t>
            </a:r>
            <a:r>
              <a:rPr lang="es-MX" b="1" i="1" dirty="0">
                <a:solidFill>
                  <a:schemeClr val="accent2">
                    <a:lumMod val="50000"/>
                  </a:schemeClr>
                </a:solidFill>
              </a:rPr>
              <a:t> (división </a:t>
            </a:r>
            <a:r>
              <a:rPr lang="es-MX" b="1" i="1" dirty="0" err="1">
                <a:solidFill>
                  <a:schemeClr val="accent2">
                    <a:lumMod val="50000"/>
                  </a:schemeClr>
                </a:solidFill>
              </a:rPr>
              <a:t>Euglenophyta</a:t>
            </a:r>
            <a:r>
              <a:rPr lang="es-MX" b="1" i="1" dirty="0">
                <a:solidFill>
                  <a:schemeClr val="accent2">
                    <a:lumMod val="50000"/>
                  </a:schemeClr>
                </a:solidFill>
              </a:rPr>
              <a:t>). </a:t>
            </a:r>
          </a:p>
          <a:p>
            <a:pPr algn="just">
              <a:buFontTx/>
              <a:buChar char="-"/>
            </a:pPr>
            <a:endParaRPr lang="es-MX" b="1" i="1" dirty="0">
              <a:solidFill>
                <a:schemeClr val="accent2">
                  <a:lumMod val="50000"/>
                </a:schemeClr>
              </a:solidFill>
            </a:endParaRPr>
          </a:p>
          <a:p>
            <a:pPr algn="just"/>
            <a:r>
              <a:rPr lang="es-MX" b="1" i="1" dirty="0">
                <a:solidFill>
                  <a:schemeClr val="accent2">
                    <a:lumMod val="50000"/>
                  </a:schemeClr>
                </a:solidFill>
              </a:rPr>
              <a:t>Los que son parecidos a los hongos incluyen a:</a:t>
            </a:r>
          </a:p>
          <a:p>
            <a:pPr algn="just"/>
            <a:r>
              <a:rPr lang="es-MX" b="1" i="1" dirty="0">
                <a:solidFill>
                  <a:schemeClr val="accent2">
                    <a:lumMod val="50000"/>
                  </a:schemeClr>
                </a:solidFill>
              </a:rPr>
              <a:t>- </a:t>
            </a:r>
            <a:r>
              <a:rPr lang="es-MX" b="1" i="1" dirty="0" err="1">
                <a:solidFill>
                  <a:schemeClr val="accent2">
                    <a:lumMod val="50000"/>
                  </a:schemeClr>
                </a:solidFill>
              </a:rPr>
              <a:t>Hifoquitridios</a:t>
            </a:r>
            <a:r>
              <a:rPr lang="es-MX" b="1" i="1" dirty="0">
                <a:solidFill>
                  <a:schemeClr val="accent2">
                    <a:lumMod val="50000"/>
                  </a:schemeClr>
                </a:solidFill>
              </a:rPr>
              <a:t> (filo o división </a:t>
            </a:r>
            <a:r>
              <a:rPr lang="es-MX" b="1" i="1" dirty="0" err="1">
                <a:solidFill>
                  <a:schemeClr val="accent2">
                    <a:lumMod val="50000"/>
                  </a:schemeClr>
                </a:solidFill>
              </a:rPr>
              <a:t>Hyphochytridiomycota</a:t>
            </a:r>
            <a:r>
              <a:rPr lang="es-MX" b="1" i="1" dirty="0">
                <a:solidFill>
                  <a:schemeClr val="accent2">
                    <a:lumMod val="50000"/>
                  </a:schemeClr>
                </a:solidFill>
              </a:rPr>
              <a:t>)</a:t>
            </a:r>
          </a:p>
          <a:p>
            <a:pPr algn="just"/>
            <a:r>
              <a:rPr lang="es-MX" b="1" i="1" dirty="0">
                <a:solidFill>
                  <a:schemeClr val="accent2">
                    <a:lumMod val="50000"/>
                  </a:schemeClr>
                </a:solidFill>
              </a:rPr>
              <a:t>- </a:t>
            </a:r>
            <a:r>
              <a:rPr lang="es-MX" b="1" i="1" dirty="0" err="1">
                <a:solidFill>
                  <a:schemeClr val="accent2">
                    <a:lumMod val="50000"/>
                  </a:schemeClr>
                </a:solidFill>
              </a:rPr>
              <a:t>Plasmodióforos</a:t>
            </a:r>
            <a:r>
              <a:rPr lang="es-MX" b="1" i="1" dirty="0">
                <a:solidFill>
                  <a:schemeClr val="accent2">
                    <a:lumMod val="50000"/>
                  </a:schemeClr>
                </a:solidFill>
              </a:rPr>
              <a:t> (filo o división </a:t>
            </a:r>
            <a:r>
              <a:rPr lang="es-MX" b="1" i="1" dirty="0" err="1">
                <a:solidFill>
                  <a:schemeClr val="accent2">
                    <a:lumMod val="50000"/>
                  </a:schemeClr>
                </a:solidFill>
              </a:rPr>
              <a:t>Plasmodiophoromycota</a:t>
            </a:r>
            <a:r>
              <a:rPr lang="es-MX" b="1" i="1" dirty="0">
                <a:solidFill>
                  <a:schemeClr val="accent2">
                    <a:lumMod val="50000"/>
                  </a:schemeClr>
                </a:solidFill>
              </a:rPr>
              <a:t>). </a:t>
            </a:r>
          </a:p>
          <a:p>
            <a:pPr algn="just"/>
            <a:r>
              <a:rPr lang="es-MX" b="1" i="1" dirty="0">
                <a:solidFill>
                  <a:schemeClr val="accent2">
                    <a:lumMod val="50000"/>
                  </a:schemeClr>
                </a:solidFill>
              </a:rPr>
              <a:t>- Los mohos </a:t>
            </a:r>
            <a:r>
              <a:rPr lang="es-MX" b="1" i="1" dirty="0" err="1">
                <a:solidFill>
                  <a:schemeClr val="accent2">
                    <a:lumMod val="50000"/>
                  </a:schemeClr>
                </a:solidFill>
              </a:rPr>
              <a:t>plasmodiales</a:t>
            </a:r>
            <a:r>
              <a:rPr lang="es-MX" b="1" i="1" dirty="0">
                <a:solidFill>
                  <a:schemeClr val="accent2">
                    <a:lumMod val="50000"/>
                  </a:schemeClr>
                </a:solidFill>
              </a:rPr>
              <a:t> del fango son un filo discutido y aquí se les considerará pertenecientes al reino </a:t>
            </a:r>
            <a:r>
              <a:rPr lang="es-MX" b="1" i="1" dirty="0" err="1">
                <a:solidFill>
                  <a:schemeClr val="accent2">
                    <a:lumMod val="50000"/>
                  </a:schemeClr>
                </a:solidFill>
              </a:rPr>
              <a:t>Protista</a:t>
            </a:r>
            <a:r>
              <a:rPr lang="es-MX" b="1" i="1" dirty="0">
                <a:solidFill>
                  <a:schemeClr val="accent2">
                    <a:lumMod val="50000"/>
                  </a:schemeClr>
                </a:solidFill>
              </a:rPr>
              <a:t>, dado que tienen características comunes con hongos y protozoos.</a:t>
            </a:r>
            <a:endParaRPr lang="es-MX"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755576" y="0"/>
            <a:ext cx="737986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7"/>
            <a:ext cx="8208912" cy="6740307"/>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Protozoos</a:t>
            </a:r>
          </a:p>
          <a:p>
            <a:pPr algn="just"/>
            <a:endParaRPr lang="es-MX" sz="2800" b="1" dirty="0" smtClean="0">
              <a:solidFill>
                <a:schemeClr val="accent2">
                  <a:lumMod val="50000"/>
                </a:schemeClr>
              </a:solidFill>
              <a:latin typeface="+mj-lt"/>
            </a:endParaRPr>
          </a:p>
          <a:p>
            <a:pPr algn="just"/>
            <a:r>
              <a:rPr lang="es-MX" sz="2400" dirty="0" smtClean="0">
                <a:solidFill>
                  <a:schemeClr val="accent2">
                    <a:lumMod val="50000"/>
                  </a:schemeClr>
                </a:solidFill>
                <a:latin typeface="+mj-lt"/>
              </a:rPr>
              <a:t>Los protozoos se reproducen principalmente en forma asexual por bipartición, gemación y esporulación. </a:t>
            </a:r>
          </a:p>
          <a:p>
            <a:pPr algn="just"/>
            <a:endParaRPr lang="es-MX" sz="2400" dirty="0" smtClean="0">
              <a:solidFill>
                <a:schemeClr val="accent2">
                  <a:lumMod val="50000"/>
                </a:schemeClr>
              </a:solidFill>
              <a:latin typeface="+mj-lt"/>
            </a:endParaRPr>
          </a:p>
          <a:p>
            <a:pPr algn="just"/>
            <a:r>
              <a:rPr lang="es-MX" sz="2400" dirty="0" smtClean="0">
                <a:solidFill>
                  <a:schemeClr val="accent2">
                    <a:lumMod val="50000"/>
                  </a:schemeClr>
                </a:solidFill>
                <a:latin typeface="+mj-lt"/>
              </a:rPr>
              <a:t>Algunos tienen reproducción sexual por fisión de núcleos : un protozoo transfiere uno de sus núcleos y a la vez recibe otro. Este intercambio de información genética se denomina conjugación. </a:t>
            </a:r>
          </a:p>
          <a:p>
            <a:pPr algn="just"/>
            <a:endParaRPr lang="es-MX" dirty="0" smtClean="0">
              <a:solidFill>
                <a:schemeClr val="accent2">
                  <a:lumMod val="50000"/>
                </a:schemeClr>
              </a:solidFill>
              <a:latin typeface="+mj-lt"/>
            </a:endParaRPr>
          </a:p>
          <a:p>
            <a:pPr algn="just"/>
            <a:endParaRPr lang="es-MX" b="1" dirty="0" smtClean="0">
              <a:solidFill>
                <a:schemeClr val="accent2">
                  <a:lumMod val="50000"/>
                </a:schemeClr>
              </a:solidFill>
              <a:latin typeface="+mj-lt"/>
            </a:endParaRPr>
          </a:p>
          <a:p>
            <a:pPr algn="just">
              <a:buFontTx/>
              <a:buChar char="-"/>
            </a:pPr>
            <a:endParaRPr lang="es-MX" b="1" i="1" dirty="0" smtClean="0">
              <a:solidFill>
                <a:schemeClr val="accent2">
                  <a:lumMod val="50000"/>
                </a:schemeClr>
              </a:solidFill>
            </a:endParaRPr>
          </a:p>
          <a:p>
            <a:pPr algn="just">
              <a:buFontTx/>
              <a:buChar char="-"/>
            </a:pPr>
            <a:endParaRPr lang="es-MX" b="1" i="1" dirty="0">
              <a:solidFill>
                <a:schemeClr val="accent2">
                  <a:lumMod val="50000"/>
                </a:schemeClr>
              </a:solidFill>
            </a:endParaRPr>
          </a:p>
          <a:p>
            <a:pPr algn="just">
              <a:buFontTx/>
              <a:buChar char="-"/>
            </a:pPr>
            <a:endParaRPr lang="es-MX" b="1" i="1" dirty="0" smtClean="0">
              <a:solidFill>
                <a:schemeClr val="accent2">
                  <a:lumMod val="50000"/>
                </a:schemeClr>
              </a:solidFill>
            </a:endParaRPr>
          </a:p>
          <a:p>
            <a:pPr algn="just">
              <a:buFontTx/>
              <a:buChar char="-"/>
            </a:pPr>
            <a:endParaRPr lang="es-MX" b="1" i="1" dirty="0" smtClean="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7"/>
            <a:ext cx="8208912" cy="6032421"/>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Protozoos</a:t>
            </a:r>
            <a:endParaRPr lang="es-MX" dirty="0" smtClean="0">
              <a:solidFill>
                <a:schemeClr val="accent2">
                  <a:lumMod val="50000"/>
                </a:schemeClr>
              </a:solidFill>
              <a:latin typeface="+mj-lt"/>
            </a:endParaRPr>
          </a:p>
          <a:p>
            <a:pPr algn="just"/>
            <a:endParaRPr lang="es-MX" dirty="0" smtClean="0">
              <a:solidFill>
                <a:schemeClr val="accent2">
                  <a:lumMod val="50000"/>
                </a:schemeClr>
              </a:solidFill>
              <a:latin typeface="+mj-lt"/>
            </a:endParaRPr>
          </a:p>
          <a:p>
            <a:pPr algn="just"/>
            <a:r>
              <a:rPr lang="es-MX" sz="2400" b="1" i="1" dirty="0" smtClean="0">
                <a:solidFill>
                  <a:schemeClr val="accent2">
                    <a:lumMod val="50000"/>
                  </a:schemeClr>
                </a:solidFill>
              </a:rPr>
              <a:t>Rizópodos o </a:t>
            </a:r>
            <a:r>
              <a:rPr lang="es-MX" sz="2400" b="1" i="1" dirty="0" err="1" smtClean="0">
                <a:solidFill>
                  <a:schemeClr val="accent2">
                    <a:lumMod val="50000"/>
                  </a:schemeClr>
                </a:solidFill>
              </a:rPr>
              <a:t>Sarcodinos</a:t>
            </a:r>
            <a:r>
              <a:rPr lang="es-MX" sz="2400" b="1" i="1" dirty="0" smtClean="0">
                <a:solidFill>
                  <a:schemeClr val="accent2">
                    <a:lumMod val="50000"/>
                  </a:schemeClr>
                </a:solidFill>
              </a:rPr>
              <a:t>: </a:t>
            </a:r>
            <a:r>
              <a:rPr lang="es-MX" dirty="0" smtClean="0">
                <a:solidFill>
                  <a:schemeClr val="accent2">
                    <a:lumMod val="50000"/>
                  </a:schemeClr>
                </a:solidFill>
              </a:rPr>
              <a:t>Estos protozoos poseen seudópodos o prolongaciones a modo de pies, para moverse y atrapar el alimento. Unos, como los </a:t>
            </a:r>
            <a:r>
              <a:rPr lang="es-MX" dirty="0" err="1" smtClean="0">
                <a:solidFill>
                  <a:schemeClr val="accent2">
                    <a:lumMod val="50000"/>
                  </a:schemeClr>
                </a:solidFill>
              </a:rPr>
              <a:t>Ameboides</a:t>
            </a:r>
            <a:r>
              <a:rPr lang="es-MX" dirty="0" smtClean="0">
                <a:solidFill>
                  <a:schemeClr val="accent2">
                    <a:lumMod val="50000"/>
                  </a:schemeClr>
                </a:solidFill>
              </a:rPr>
              <a:t> no tienen membrana rígida; otros, los foraminíferos, radiolarios y heliozoos poseen un esqueleto silíceo o calcáreo y sus seudópodos son radiantes de infinidad de formas y dibujos.</a:t>
            </a:r>
          </a:p>
          <a:p>
            <a:pPr algn="just"/>
            <a:endParaRPr lang="es-MX" dirty="0" smtClean="0">
              <a:solidFill>
                <a:schemeClr val="accent2">
                  <a:lumMod val="50000"/>
                </a:schemeClr>
              </a:solidFill>
            </a:endParaRPr>
          </a:p>
          <a:p>
            <a:pPr algn="just"/>
            <a:r>
              <a:rPr lang="es-MX" dirty="0" smtClean="0">
                <a:solidFill>
                  <a:schemeClr val="accent2">
                    <a:lumMod val="50000"/>
                  </a:schemeClr>
                </a:solidFill>
              </a:rPr>
              <a:t>Existen en inmensas cantidades en mares y ríos, formando parte importante del plancton.</a:t>
            </a:r>
          </a:p>
          <a:p>
            <a:pPr algn="just"/>
            <a:endParaRPr lang="es-MX" b="1" dirty="0" smtClean="0">
              <a:solidFill>
                <a:schemeClr val="accent2">
                  <a:lumMod val="50000"/>
                </a:schemeClr>
              </a:solidFill>
              <a:latin typeface="+mj-lt"/>
            </a:endParaRPr>
          </a:p>
          <a:p>
            <a:pPr algn="just">
              <a:buFontTx/>
              <a:buChar char="-"/>
            </a:pPr>
            <a:endParaRPr lang="es-MX" b="1" i="1" dirty="0" smtClean="0">
              <a:solidFill>
                <a:schemeClr val="accent2">
                  <a:lumMod val="50000"/>
                </a:schemeClr>
              </a:solidFill>
            </a:endParaRPr>
          </a:p>
          <a:p>
            <a:pPr algn="just">
              <a:buFontTx/>
              <a:buChar char="-"/>
            </a:pPr>
            <a:endParaRPr lang="es-MX" b="1" i="1" dirty="0">
              <a:solidFill>
                <a:schemeClr val="accent2">
                  <a:lumMod val="50000"/>
                </a:schemeClr>
              </a:solidFill>
            </a:endParaRPr>
          </a:p>
          <a:p>
            <a:pPr algn="just">
              <a:buFontTx/>
              <a:buChar char="-"/>
            </a:pPr>
            <a:endParaRPr lang="es-MX" b="1" i="1" dirty="0" smtClean="0">
              <a:solidFill>
                <a:schemeClr val="accent2">
                  <a:lumMod val="50000"/>
                </a:schemeClr>
              </a:solidFill>
            </a:endParaRPr>
          </a:p>
          <a:p>
            <a:pPr algn="just">
              <a:buFontTx/>
              <a:buChar char="-"/>
            </a:pPr>
            <a:endParaRPr lang="es-MX" b="1" i="1" dirty="0" smtClean="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pic>
        <p:nvPicPr>
          <p:cNvPr id="35842" name="Picture 2" descr="C:\Users\usuario\Pictures\I.E. NACIONAL\reproducción\003 Estructura de una ameba - amiba.jpg"/>
          <p:cNvPicPr>
            <a:picLocks noChangeAspect="1" noChangeArrowheads="1"/>
          </p:cNvPicPr>
          <p:nvPr/>
        </p:nvPicPr>
        <p:blipFill>
          <a:blip r:embed="rId2" cstate="print"/>
          <a:srcRect/>
          <a:stretch>
            <a:fillRect/>
          </a:stretch>
        </p:blipFill>
        <p:spPr bwMode="auto">
          <a:xfrm>
            <a:off x="2555776" y="4293096"/>
            <a:ext cx="3708757" cy="23488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7"/>
            <a:ext cx="8208912" cy="3016210"/>
          </a:xfrm>
          <a:prstGeom prst="rect">
            <a:avLst/>
          </a:prstGeom>
          <a:noFill/>
        </p:spPr>
        <p:txBody>
          <a:bodyPr wrap="square" rtlCol="0">
            <a:spAutoFit/>
          </a:bodyPr>
          <a:lstStyle/>
          <a:p>
            <a:pPr algn="just"/>
            <a:endParaRPr lang="es-MX" b="1" dirty="0" smtClean="0">
              <a:solidFill>
                <a:schemeClr val="accent2">
                  <a:lumMod val="50000"/>
                </a:schemeClr>
              </a:solidFill>
              <a:latin typeface="+mj-lt"/>
            </a:endParaRPr>
          </a:p>
          <a:p>
            <a:pPr algn="just">
              <a:buFontTx/>
              <a:buChar char="-"/>
            </a:pPr>
            <a:endParaRPr lang="es-MX" b="1" i="1" dirty="0" smtClean="0">
              <a:solidFill>
                <a:schemeClr val="accent2">
                  <a:lumMod val="50000"/>
                </a:schemeClr>
              </a:solidFill>
            </a:endParaRPr>
          </a:p>
          <a:p>
            <a:pPr algn="just">
              <a:buFontTx/>
              <a:buChar char="-"/>
            </a:pPr>
            <a:endParaRPr lang="es-MX" b="1" i="1" dirty="0">
              <a:solidFill>
                <a:schemeClr val="accent2">
                  <a:lumMod val="50000"/>
                </a:schemeClr>
              </a:solidFill>
            </a:endParaRPr>
          </a:p>
          <a:p>
            <a:pPr algn="just">
              <a:buFontTx/>
              <a:buChar char="-"/>
            </a:pPr>
            <a:endParaRPr lang="es-MX" b="1" i="1" dirty="0" smtClean="0">
              <a:solidFill>
                <a:schemeClr val="accent2">
                  <a:lumMod val="50000"/>
                </a:schemeClr>
              </a:solidFill>
            </a:endParaRPr>
          </a:p>
          <a:p>
            <a:pPr algn="just">
              <a:buFontTx/>
              <a:buChar char="-"/>
            </a:pPr>
            <a:endParaRPr lang="es-MX" b="1" i="1" dirty="0" smtClean="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pic>
        <p:nvPicPr>
          <p:cNvPr id="35842" name="Picture 2" descr="C:\Users\usuario\Pictures\I.E. NACIONAL\reproducción\003 Estructura de una ameba - amiba.jpg"/>
          <p:cNvPicPr>
            <a:picLocks noChangeAspect="1" noChangeArrowheads="1"/>
          </p:cNvPicPr>
          <p:nvPr/>
        </p:nvPicPr>
        <p:blipFill>
          <a:blip r:embed="rId2" cstate="print"/>
          <a:srcRect/>
          <a:stretch>
            <a:fillRect/>
          </a:stretch>
        </p:blipFill>
        <p:spPr bwMode="auto">
          <a:xfrm>
            <a:off x="0" y="0"/>
            <a:ext cx="9166204"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628800"/>
            <a:ext cx="2664296" cy="4278094"/>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Protozoos</a:t>
            </a:r>
          </a:p>
          <a:p>
            <a:pPr algn="just"/>
            <a:endParaRPr lang="es-MX" b="1" i="1" dirty="0" smtClean="0">
              <a:solidFill>
                <a:schemeClr val="accent2">
                  <a:lumMod val="50000"/>
                </a:schemeClr>
              </a:solidFill>
            </a:endParaRPr>
          </a:p>
          <a:p>
            <a:pPr algn="just">
              <a:buFontTx/>
              <a:buChar char="-"/>
            </a:pPr>
            <a:r>
              <a:rPr lang="es-MX" sz="2400" b="1" i="1" dirty="0" smtClean="0">
                <a:solidFill>
                  <a:schemeClr val="accent2">
                    <a:lumMod val="50000"/>
                  </a:schemeClr>
                </a:solidFill>
              </a:rPr>
              <a:t>Ciliados: </a:t>
            </a:r>
            <a:r>
              <a:rPr lang="es-MX" sz="2400" dirty="0" smtClean="0">
                <a:solidFill>
                  <a:schemeClr val="accent2">
                    <a:lumMod val="50000"/>
                  </a:schemeClr>
                </a:solidFill>
              </a:rPr>
              <a:t>Poseen </a:t>
            </a:r>
            <a:r>
              <a:rPr lang="es-MX" sz="2400" dirty="0" err="1" smtClean="0">
                <a:solidFill>
                  <a:schemeClr val="accent2">
                    <a:lumMod val="50000"/>
                  </a:schemeClr>
                </a:solidFill>
              </a:rPr>
              <a:t>prolongaciónes</a:t>
            </a:r>
            <a:r>
              <a:rPr lang="es-MX" sz="2400" dirty="0" smtClean="0">
                <a:solidFill>
                  <a:schemeClr val="accent2">
                    <a:lumMod val="50000"/>
                  </a:schemeClr>
                </a:solidFill>
              </a:rPr>
              <a:t> o filamentos que les permiten su locomoción.</a:t>
            </a:r>
          </a:p>
          <a:p>
            <a:pPr algn="just">
              <a:buFontTx/>
              <a:buChar char="-"/>
            </a:pPr>
            <a:endParaRPr lang="es-MX" sz="2400"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pic>
        <p:nvPicPr>
          <p:cNvPr id="33794" name="Picture 2" descr="C:\Users\usuario\Pictures\I.E. NACIONAL\reproducción\004 Estructura de un paramecio.jpg"/>
          <p:cNvPicPr>
            <a:picLocks noChangeAspect="1" noChangeArrowheads="1"/>
          </p:cNvPicPr>
          <p:nvPr/>
        </p:nvPicPr>
        <p:blipFill>
          <a:blip r:embed="rId2" cstate="print"/>
          <a:srcRect/>
          <a:stretch>
            <a:fillRect/>
          </a:stretch>
        </p:blipFill>
        <p:spPr bwMode="auto">
          <a:xfrm>
            <a:off x="3530123" y="1715919"/>
            <a:ext cx="5074325" cy="45419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Pictures\I.E. NACIONAL\reproducción\protozoos\images (1).jpg"/>
          <p:cNvPicPr>
            <a:picLocks noChangeAspect="1" noChangeArrowheads="1"/>
          </p:cNvPicPr>
          <p:nvPr/>
        </p:nvPicPr>
        <p:blipFill>
          <a:blip r:embed="rId2" cstate="print"/>
          <a:srcRect/>
          <a:stretch>
            <a:fillRect/>
          </a:stretch>
        </p:blipFill>
        <p:spPr bwMode="auto">
          <a:xfrm>
            <a:off x="0" y="0"/>
            <a:ext cx="4499992" cy="3370650"/>
          </a:xfrm>
          <a:prstGeom prst="rect">
            <a:avLst/>
          </a:prstGeom>
          <a:noFill/>
        </p:spPr>
      </p:pic>
      <p:pic>
        <p:nvPicPr>
          <p:cNvPr id="1027" name="Picture 3" descr="C:\Users\usuario\Pictures\I.E. NACIONAL\reproducción\protozoos\images.jpg"/>
          <p:cNvPicPr>
            <a:picLocks noChangeAspect="1" noChangeArrowheads="1"/>
          </p:cNvPicPr>
          <p:nvPr/>
        </p:nvPicPr>
        <p:blipFill>
          <a:blip r:embed="rId3" cstate="print"/>
          <a:srcRect/>
          <a:stretch>
            <a:fillRect/>
          </a:stretch>
        </p:blipFill>
        <p:spPr bwMode="auto">
          <a:xfrm>
            <a:off x="4499993" y="3090572"/>
            <a:ext cx="4644008" cy="376742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7"/>
            <a:ext cx="3456384" cy="4185761"/>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Protozoos</a:t>
            </a:r>
          </a:p>
          <a:p>
            <a:pPr algn="just"/>
            <a:endParaRPr lang="es-MX" b="1" i="1" dirty="0" smtClean="0">
              <a:solidFill>
                <a:schemeClr val="accent2">
                  <a:lumMod val="50000"/>
                </a:schemeClr>
              </a:solidFill>
            </a:endParaRPr>
          </a:p>
          <a:p>
            <a:pPr algn="just"/>
            <a:r>
              <a:rPr lang="es-MX" b="1" i="1" dirty="0" smtClean="0">
                <a:solidFill>
                  <a:schemeClr val="accent2">
                    <a:lumMod val="50000"/>
                  </a:schemeClr>
                </a:solidFill>
              </a:rPr>
              <a:t>- </a:t>
            </a:r>
            <a:r>
              <a:rPr lang="es-MX" sz="2400" b="1" i="1" dirty="0" smtClean="0">
                <a:solidFill>
                  <a:schemeClr val="accent2">
                    <a:lumMod val="50000"/>
                  </a:schemeClr>
                </a:solidFill>
              </a:rPr>
              <a:t>Flagelados: </a:t>
            </a:r>
            <a:r>
              <a:rPr lang="es-MX" sz="2400" dirty="0" smtClean="0">
                <a:solidFill>
                  <a:schemeClr val="accent2">
                    <a:lumMod val="50000"/>
                  </a:schemeClr>
                </a:solidFill>
              </a:rPr>
              <a:t>Poseen un flagelo o filamento que les permite su locomoción, la </a:t>
            </a:r>
            <a:r>
              <a:rPr lang="es-MX" sz="2400" dirty="0" err="1" smtClean="0">
                <a:solidFill>
                  <a:schemeClr val="accent2">
                    <a:lumMod val="50000"/>
                  </a:schemeClr>
                </a:solidFill>
              </a:rPr>
              <a:t>euglena</a:t>
            </a:r>
            <a:r>
              <a:rPr lang="es-MX" sz="2400" dirty="0" smtClean="0">
                <a:solidFill>
                  <a:schemeClr val="accent2">
                    <a:lumMod val="50000"/>
                  </a:schemeClr>
                </a:solidFill>
              </a:rPr>
              <a:t> pertenece a este grupo.</a:t>
            </a:r>
            <a:endParaRPr lang="es-MX" sz="2400" b="1" i="1" dirty="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pic>
        <p:nvPicPr>
          <p:cNvPr id="34818" name="Picture 2" descr="C:\Users\usuario\Pictures\I.E. NACIONAL\reproducción\images (1).jpg"/>
          <p:cNvPicPr>
            <a:picLocks noChangeAspect="1" noChangeArrowheads="1"/>
          </p:cNvPicPr>
          <p:nvPr/>
        </p:nvPicPr>
        <p:blipFill>
          <a:blip r:embed="rId2" cstate="print"/>
          <a:srcRect/>
          <a:stretch>
            <a:fillRect/>
          </a:stretch>
        </p:blipFill>
        <p:spPr bwMode="auto">
          <a:xfrm>
            <a:off x="4139952" y="1700808"/>
            <a:ext cx="4427493" cy="4464496"/>
          </a:xfrm>
          <a:prstGeom prst="rect">
            <a:avLst/>
          </a:prstGeom>
          <a:noFill/>
        </p:spPr>
      </p:pic>
      <p:sp>
        <p:nvSpPr>
          <p:cNvPr id="6" name="5 Rectángulo"/>
          <p:cNvSpPr/>
          <p:nvPr/>
        </p:nvSpPr>
        <p:spPr>
          <a:xfrm>
            <a:off x="251520" y="5301208"/>
            <a:ext cx="3816424" cy="646331"/>
          </a:xfrm>
          <a:prstGeom prst="rect">
            <a:avLst/>
          </a:prstGeom>
        </p:spPr>
        <p:txBody>
          <a:bodyPr wrap="square">
            <a:spAutoFit/>
          </a:bodyPr>
          <a:lstStyle/>
          <a:p>
            <a:pPr algn="just"/>
            <a:r>
              <a:rPr lang="es-MX" b="1" i="1" dirty="0" smtClean="0">
                <a:hlinkClick r:id="rId3"/>
              </a:rPr>
              <a:t>http://www.profesorenlinea.cl/Ciencias/Protozoos.htm</a:t>
            </a:r>
            <a:endParaRPr lang="es-MX" b="1"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usuario\Pictures\I.E. NACIONAL\reproducción\images (1).jpg"/>
          <p:cNvPicPr>
            <a:picLocks noChangeAspect="1" noChangeArrowheads="1"/>
          </p:cNvPicPr>
          <p:nvPr/>
        </p:nvPicPr>
        <p:blipFill>
          <a:blip r:embed="rId2" cstate="print"/>
          <a:srcRect/>
          <a:stretch>
            <a:fillRect/>
          </a:stretch>
        </p:blipFill>
        <p:spPr bwMode="auto">
          <a:xfrm>
            <a:off x="683568" y="292032"/>
            <a:ext cx="7307813" cy="6565968"/>
          </a:xfrm>
          <a:prstGeom prst="rect">
            <a:avLst/>
          </a:prstGeom>
          <a:noFill/>
        </p:spPr>
      </p:pic>
      <p:cxnSp>
        <p:nvCxnSpPr>
          <p:cNvPr id="9" name="8 Conector recto de flecha"/>
          <p:cNvCxnSpPr/>
          <p:nvPr/>
        </p:nvCxnSpPr>
        <p:spPr>
          <a:xfrm flipH="1">
            <a:off x="2483768" y="177281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a:off x="2483768" y="2492896"/>
            <a:ext cx="2088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932040" y="2564904"/>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5220072" y="378904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2483768" y="3789040"/>
            <a:ext cx="25202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2555776" y="4869160"/>
            <a:ext cx="22322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860032" y="5301208"/>
            <a:ext cx="136815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H="1">
            <a:off x="2483768" y="5661248"/>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pic>
        <p:nvPicPr>
          <p:cNvPr id="7169" name="Picture 1"/>
          <p:cNvPicPr>
            <a:picLocks noChangeAspect="1" noChangeArrowheads="1"/>
          </p:cNvPicPr>
          <p:nvPr/>
        </p:nvPicPr>
        <p:blipFill>
          <a:blip r:embed="rId2" cstate="print"/>
          <a:srcRect/>
          <a:stretch>
            <a:fillRect/>
          </a:stretch>
        </p:blipFill>
        <p:spPr bwMode="auto">
          <a:xfrm>
            <a:off x="179512" y="1268760"/>
            <a:ext cx="8785860" cy="5040560"/>
          </a:xfrm>
          <a:prstGeom prst="rect">
            <a:avLst/>
          </a:prstGeom>
          <a:noFill/>
          <a:ln w="9525">
            <a:noFill/>
            <a:miter lim="800000"/>
            <a:headEnd/>
            <a:tailEnd/>
          </a:ln>
        </p:spPr>
      </p:pic>
      <p:sp>
        <p:nvSpPr>
          <p:cNvPr id="6" name="5 Elipse"/>
          <p:cNvSpPr/>
          <p:nvPr/>
        </p:nvSpPr>
        <p:spPr>
          <a:xfrm>
            <a:off x="2555776" y="6165304"/>
            <a:ext cx="2736304" cy="47667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2771800" y="6237312"/>
            <a:ext cx="2192652" cy="307777"/>
          </a:xfrm>
          <a:prstGeom prst="rect">
            <a:avLst/>
          </a:prstGeom>
          <a:noFill/>
        </p:spPr>
        <p:txBody>
          <a:bodyPr wrap="none" rtlCol="0">
            <a:spAutoFit/>
          </a:bodyPr>
          <a:lstStyle/>
          <a:p>
            <a:r>
              <a:rPr lang="es-MX" sz="1400" b="1" dirty="0" smtClean="0">
                <a:latin typeface="+mj-lt"/>
              </a:rPr>
              <a:t>HONGOS MUCILAGINOSOS</a:t>
            </a:r>
            <a:endParaRPr lang="es-MX" sz="1400" b="1"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7"/>
            <a:ext cx="4248472" cy="5293757"/>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Protozoos</a:t>
            </a:r>
          </a:p>
          <a:p>
            <a:pPr algn="just"/>
            <a:endParaRPr lang="es-MX" b="1" i="1" dirty="0" smtClean="0">
              <a:solidFill>
                <a:schemeClr val="accent2">
                  <a:lumMod val="50000"/>
                </a:schemeClr>
              </a:solidFill>
            </a:endParaRPr>
          </a:p>
          <a:p>
            <a:pPr algn="just"/>
            <a:r>
              <a:rPr lang="es-MX" sz="2400" b="1" i="1" dirty="0" smtClean="0">
                <a:solidFill>
                  <a:schemeClr val="accent2">
                    <a:lumMod val="50000"/>
                  </a:schemeClr>
                </a:solidFill>
              </a:rPr>
              <a:t>Esporozoos</a:t>
            </a:r>
          </a:p>
          <a:p>
            <a:pPr algn="just"/>
            <a:endParaRPr lang="es-MX" sz="2400" b="1" i="1" dirty="0" smtClean="0">
              <a:solidFill>
                <a:schemeClr val="accent2">
                  <a:lumMod val="50000"/>
                </a:schemeClr>
              </a:solidFill>
            </a:endParaRPr>
          </a:p>
          <a:p>
            <a:pPr algn="just"/>
            <a:r>
              <a:rPr lang="es-MX" sz="1600" dirty="0" smtClean="0">
                <a:solidFill>
                  <a:schemeClr val="accent2">
                    <a:lumMod val="50000"/>
                  </a:schemeClr>
                </a:solidFill>
              </a:rPr>
              <a:t>Son todos parásitos que carecen de órganos locomotores y digestivos. Se reproducen por esporas resistentes, y también sexualmente mediante la producción de un zigoto.</a:t>
            </a:r>
          </a:p>
          <a:p>
            <a:pPr algn="just"/>
            <a:endParaRPr lang="es-MX" sz="1600" dirty="0" smtClean="0">
              <a:solidFill>
                <a:schemeClr val="accent2">
                  <a:lumMod val="50000"/>
                </a:schemeClr>
              </a:solidFill>
            </a:endParaRPr>
          </a:p>
          <a:p>
            <a:pPr algn="just"/>
            <a:r>
              <a:rPr lang="es-MX" sz="1600" dirty="0" smtClean="0">
                <a:solidFill>
                  <a:schemeClr val="accent2">
                    <a:lumMod val="50000"/>
                  </a:schemeClr>
                </a:solidFill>
              </a:rPr>
              <a:t>Este tipo de reproducción cíclica origina algunas enfermedades graves, como las fiebres terciarias o paludismo. ocasionada por el </a:t>
            </a:r>
            <a:r>
              <a:rPr lang="es-MX" sz="1600" dirty="0" err="1" smtClean="0">
                <a:solidFill>
                  <a:schemeClr val="accent2">
                    <a:lumMod val="50000"/>
                  </a:schemeClr>
                </a:solidFill>
              </a:rPr>
              <a:t>Plasmodium</a:t>
            </a:r>
            <a:r>
              <a:rPr lang="es-MX" sz="1600" dirty="0" smtClean="0">
                <a:solidFill>
                  <a:schemeClr val="accent2">
                    <a:lumMod val="50000"/>
                  </a:schemeClr>
                </a:solidFill>
              </a:rPr>
              <a:t>.</a:t>
            </a:r>
            <a:endParaRPr lang="es-MX" sz="1600" dirty="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sp>
        <p:nvSpPr>
          <p:cNvPr id="6" name="5 Rectángulo"/>
          <p:cNvSpPr/>
          <p:nvPr/>
        </p:nvSpPr>
        <p:spPr>
          <a:xfrm>
            <a:off x="251520" y="5805264"/>
            <a:ext cx="3816424" cy="646331"/>
          </a:xfrm>
          <a:prstGeom prst="rect">
            <a:avLst/>
          </a:prstGeom>
        </p:spPr>
        <p:txBody>
          <a:bodyPr wrap="square">
            <a:spAutoFit/>
          </a:bodyPr>
          <a:lstStyle/>
          <a:p>
            <a:pPr algn="just"/>
            <a:r>
              <a:rPr lang="es-MX" b="1" i="1" dirty="0" smtClean="0">
                <a:hlinkClick r:id="rId2"/>
              </a:rPr>
              <a:t>http://www.profesorenlinea.cl/Ciencias/Protozoos.htm</a:t>
            </a:r>
            <a:endParaRPr lang="es-MX" b="1" i="1" dirty="0"/>
          </a:p>
        </p:txBody>
      </p:sp>
      <p:pic>
        <p:nvPicPr>
          <p:cNvPr id="2050" name="Picture 2" descr="C:\Users\usuario\Pictures\I.E. NACIONAL\reproducción\protozoos\2_4protozoos_clip_image007.jpg"/>
          <p:cNvPicPr>
            <a:picLocks noChangeAspect="1" noChangeArrowheads="1"/>
          </p:cNvPicPr>
          <p:nvPr/>
        </p:nvPicPr>
        <p:blipFill>
          <a:blip r:embed="rId3" cstate="print"/>
          <a:srcRect/>
          <a:stretch>
            <a:fillRect/>
          </a:stretch>
        </p:blipFill>
        <p:spPr bwMode="auto">
          <a:xfrm>
            <a:off x="4701858" y="2204864"/>
            <a:ext cx="3825050" cy="396044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6"/>
            <a:ext cx="8280920" cy="7201972"/>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Protozoos</a:t>
            </a:r>
          </a:p>
          <a:p>
            <a:pPr algn="just"/>
            <a:endParaRPr lang="es-MX" sz="1400" b="1" dirty="0" smtClean="0">
              <a:solidFill>
                <a:schemeClr val="accent2">
                  <a:lumMod val="50000"/>
                </a:schemeClr>
              </a:solidFill>
              <a:latin typeface="+mj-lt"/>
            </a:endParaRPr>
          </a:p>
          <a:p>
            <a:pPr algn="just"/>
            <a:r>
              <a:rPr lang="es-MX" sz="2400" b="1" dirty="0" smtClean="0">
                <a:solidFill>
                  <a:schemeClr val="accent2">
                    <a:lumMod val="50000"/>
                  </a:schemeClr>
                </a:solidFill>
                <a:latin typeface="+mj-lt"/>
              </a:rPr>
              <a:t>En la reproducción asexual encontramos:</a:t>
            </a:r>
          </a:p>
          <a:p>
            <a:pPr algn="just"/>
            <a:endParaRPr lang="es-MX" sz="2400" b="1" dirty="0" smtClean="0">
              <a:solidFill>
                <a:schemeClr val="accent2">
                  <a:lumMod val="50000"/>
                </a:schemeClr>
              </a:solidFill>
              <a:latin typeface="+mj-lt"/>
            </a:endParaRPr>
          </a:p>
          <a:p>
            <a:pPr algn="just"/>
            <a:r>
              <a:rPr lang="es-MX" sz="2400" b="1" dirty="0" smtClean="0">
                <a:solidFill>
                  <a:schemeClr val="accent2">
                    <a:lumMod val="50000"/>
                  </a:schemeClr>
                </a:solidFill>
                <a:latin typeface="+mj-lt"/>
              </a:rPr>
              <a:t>1. La fisión binaria, que es el tipo más común de reproducción asexual.</a:t>
            </a:r>
          </a:p>
          <a:p>
            <a:pPr algn="just"/>
            <a:endParaRPr lang="es-MX" sz="2400" b="1" dirty="0" smtClean="0">
              <a:solidFill>
                <a:schemeClr val="accent2">
                  <a:lumMod val="50000"/>
                </a:schemeClr>
              </a:solidFill>
              <a:latin typeface="+mj-lt"/>
            </a:endParaRPr>
          </a:p>
          <a:p>
            <a:pPr algn="just"/>
            <a:r>
              <a:rPr lang="es-MX" sz="2400" b="1" dirty="0" smtClean="0">
                <a:solidFill>
                  <a:schemeClr val="accent2">
                    <a:lumMod val="50000"/>
                  </a:schemeClr>
                </a:solidFill>
                <a:latin typeface="+mj-lt"/>
              </a:rPr>
              <a:t>2. Gemación, en donde un nuevo individuo es formado, ya sea en la superficie o en la cavidad interna.</a:t>
            </a:r>
          </a:p>
          <a:p>
            <a:pPr algn="just"/>
            <a:endParaRPr lang="es-MX" sz="2400" b="1" dirty="0" smtClean="0">
              <a:solidFill>
                <a:schemeClr val="accent2">
                  <a:lumMod val="50000"/>
                </a:schemeClr>
              </a:solidFill>
              <a:latin typeface="+mj-lt"/>
            </a:endParaRPr>
          </a:p>
          <a:p>
            <a:pPr algn="just"/>
            <a:r>
              <a:rPr lang="es-MX" sz="2400" b="1" dirty="0" smtClean="0">
                <a:solidFill>
                  <a:schemeClr val="accent2">
                    <a:lumMod val="50000"/>
                  </a:schemeClr>
                </a:solidFill>
                <a:latin typeface="+mj-lt"/>
              </a:rPr>
              <a:t>3. Fisión </a:t>
            </a:r>
            <a:r>
              <a:rPr lang="es-MX" sz="2400" b="1" dirty="0" err="1" smtClean="0">
                <a:solidFill>
                  <a:schemeClr val="accent2">
                    <a:lumMod val="50000"/>
                  </a:schemeClr>
                </a:solidFill>
                <a:latin typeface="+mj-lt"/>
              </a:rPr>
              <a:t>multiple</a:t>
            </a:r>
            <a:r>
              <a:rPr lang="es-MX" sz="2400" b="1" dirty="0" smtClean="0">
                <a:solidFill>
                  <a:schemeClr val="accent2">
                    <a:lumMod val="50000"/>
                  </a:schemeClr>
                </a:solidFill>
                <a:latin typeface="+mj-lt"/>
              </a:rPr>
              <a:t>, este tipo de reproducción envuelve la formación de organismos </a:t>
            </a:r>
            <a:r>
              <a:rPr lang="es-MX" sz="2400" b="1" dirty="0" err="1" smtClean="0">
                <a:solidFill>
                  <a:schemeClr val="accent2">
                    <a:lumMod val="50000"/>
                  </a:schemeClr>
                </a:solidFill>
                <a:latin typeface="+mj-lt"/>
              </a:rPr>
              <a:t>multinucleados</a:t>
            </a:r>
            <a:r>
              <a:rPr lang="es-MX" sz="2400" b="1" dirty="0" smtClean="0">
                <a:solidFill>
                  <a:schemeClr val="accent2">
                    <a:lumMod val="50000"/>
                  </a:schemeClr>
                </a:solidFill>
                <a:latin typeface="+mj-lt"/>
              </a:rPr>
              <a:t> que llevan a cabo la división.</a:t>
            </a:r>
          </a:p>
          <a:p>
            <a:pPr algn="just"/>
            <a:endParaRPr lang="es-MX" sz="1400" b="1" dirty="0" smtClean="0">
              <a:solidFill>
                <a:schemeClr val="accent2">
                  <a:lumMod val="50000"/>
                </a:schemeClr>
              </a:solidFill>
              <a:latin typeface="+mj-lt"/>
            </a:endParaRPr>
          </a:p>
          <a:p>
            <a:pPr algn="just"/>
            <a:endParaRPr lang="es-MX" b="1" i="1" dirty="0" smtClean="0">
              <a:solidFill>
                <a:schemeClr val="accent2">
                  <a:lumMod val="50000"/>
                </a:schemeClr>
              </a:solidFill>
            </a:endParaRPr>
          </a:p>
          <a:p>
            <a:pPr algn="just"/>
            <a:endParaRPr lang="es-MX" sz="2400" b="1" i="1" dirty="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251520" y="980728"/>
            <a:ext cx="8280920" cy="6309420"/>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Protozoos</a:t>
            </a:r>
          </a:p>
          <a:p>
            <a:pPr algn="just"/>
            <a:endParaRPr lang="es-MX" sz="1400" b="1" dirty="0" smtClean="0">
              <a:solidFill>
                <a:schemeClr val="accent2">
                  <a:lumMod val="50000"/>
                </a:schemeClr>
              </a:solidFill>
              <a:latin typeface="+mj-lt"/>
            </a:endParaRPr>
          </a:p>
          <a:p>
            <a:pPr algn="just"/>
            <a:r>
              <a:rPr lang="es-MX" sz="2000" b="1" dirty="0" smtClean="0">
                <a:solidFill>
                  <a:schemeClr val="accent2">
                    <a:lumMod val="50000"/>
                  </a:schemeClr>
                </a:solidFill>
                <a:latin typeface="+mj-lt"/>
              </a:rPr>
              <a:t>En la reproducción sexual encontramos:</a:t>
            </a:r>
          </a:p>
          <a:p>
            <a:pPr algn="just"/>
            <a:endParaRPr lang="es-MX" sz="2000" b="1" dirty="0" smtClean="0">
              <a:solidFill>
                <a:schemeClr val="accent2">
                  <a:lumMod val="50000"/>
                </a:schemeClr>
              </a:solidFill>
              <a:latin typeface="+mj-lt"/>
            </a:endParaRPr>
          </a:p>
          <a:p>
            <a:pPr algn="just"/>
            <a:r>
              <a:rPr lang="es-MX" sz="2000" b="1" dirty="0" smtClean="0">
                <a:solidFill>
                  <a:schemeClr val="accent2">
                    <a:lumMod val="50000"/>
                  </a:schemeClr>
                </a:solidFill>
                <a:latin typeface="+mj-lt"/>
              </a:rPr>
              <a:t>1. Singamia, aquí se observa la unión de 2 células sexuales diferentes con el resultado de un cigoto.</a:t>
            </a:r>
          </a:p>
          <a:p>
            <a:pPr algn="just"/>
            <a:endParaRPr lang="es-MX" sz="2000" b="1" dirty="0" smtClean="0">
              <a:solidFill>
                <a:schemeClr val="accent2">
                  <a:lumMod val="50000"/>
                </a:schemeClr>
              </a:solidFill>
              <a:latin typeface="+mj-lt"/>
            </a:endParaRPr>
          </a:p>
          <a:p>
            <a:pPr algn="just"/>
            <a:r>
              <a:rPr lang="es-MX" sz="2000" b="1" dirty="0" smtClean="0">
                <a:solidFill>
                  <a:schemeClr val="accent2">
                    <a:lumMod val="50000"/>
                  </a:schemeClr>
                </a:solidFill>
                <a:latin typeface="+mj-lt"/>
              </a:rPr>
              <a:t>2. Conjugación, que es característica de los protozoarios ciliados. El proceso envuelve la unión parcial de dos ciliados; en donde ocurre el intercambio de un par de </a:t>
            </a:r>
            <a:r>
              <a:rPr lang="es-MX" sz="2000" b="1" dirty="0" err="1" smtClean="0">
                <a:solidFill>
                  <a:schemeClr val="accent2">
                    <a:lumMod val="50000"/>
                  </a:schemeClr>
                </a:solidFill>
                <a:latin typeface="+mj-lt"/>
              </a:rPr>
              <a:t>micronúcleos</a:t>
            </a:r>
            <a:r>
              <a:rPr lang="es-MX" sz="2000" b="1" dirty="0" smtClean="0">
                <a:solidFill>
                  <a:schemeClr val="accent2">
                    <a:lumMod val="50000"/>
                  </a:schemeClr>
                </a:solidFill>
                <a:latin typeface="+mj-lt"/>
              </a:rPr>
              <a:t> haploides. </a:t>
            </a:r>
          </a:p>
          <a:p>
            <a:pPr algn="just"/>
            <a:endParaRPr lang="es-MX" sz="2000" b="1" dirty="0" smtClean="0">
              <a:solidFill>
                <a:schemeClr val="accent2">
                  <a:lumMod val="50000"/>
                </a:schemeClr>
              </a:solidFill>
              <a:latin typeface="+mj-lt"/>
            </a:endParaRPr>
          </a:p>
          <a:p>
            <a:pPr algn="just"/>
            <a:r>
              <a:rPr lang="es-MX" sz="2000" b="1" dirty="0" smtClean="0">
                <a:solidFill>
                  <a:schemeClr val="accent2">
                    <a:lumMod val="50000"/>
                  </a:schemeClr>
                </a:solidFill>
                <a:latin typeface="+mj-lt"/>
              </a:rPr>
              <a:t>3. </a:t>
            </a:r>
            <a:r>
              <a:rPr lang="es-MX" sz="2000" b="1" dirty="0" err="1" smtClean="0">
                <a:solidFill>
                  <a:schemeClr val="accent2">
                    <a:lumMod val="50000"/>
                  </a:schemeClr>
                </a:solidFill>
                <a:latin typeface="+mj-lt"/>
              </a:rPr>
              <a:t>Autogamia</a:t>
            </a:r>
            <a:r>
              <a:rPr lang="es-MX" sz="2000" b="1" dirty="0" smtClean="0">
                <a:solidFill>
                  <a:schemeClr val="accent2">
                    <a:lumMod val="50000"/>
                  </a:schemeClr>
                </a:solidFill>
                <a:latin typeface="+mj-lt"/>
              </a:rPr>
              <a:t> en este proceso el </a:t>
            </a:r>
            <a:r>
              <a:rPr lang="es-MX" sz="2000" b="1" dirty="0" err="1" smtClean="0">
                <a:solidFill>
                  <a:schemeClr val="accent2">
                    <a:lumMod val="50000"/>
                  </a:schemeClr>
                </a:solidFill>
                <a:latin typeface="+mj-lt"/>
              </a:rPr>
              <a:t>micronúcleo</a:t>
            </a:r>
            <a:r>
              <a:rPr lang="es-MX" sz="2000" b="1" dirty="0" smtClean="0">
                <a:solidFill>
                  <a:schemeClr val="accent2">
                    <a:lumMod val="50000"/>
                  </a:schemeClr>
                </a:solidFill>
                <a:latin typeface="+mj-lt"/>
              </a:rPr>
              <a:t> se divide en 2 partes y luego se reúnen para formar un cigoto. </a:t>
            </a:r>
          </a:p>
          <a:p>
            <a:pPr algn="just"/>
            <a:endParaRPr lang="es-MX" b="1" i="1" dirty="0" smtClean="0">
              <a:solidFill>
                <a:schemeClr val="accent2">
                  <a:lumMod val="50000"/>
                </a:schemeClr>
              </a:solidFill>
            </a:endParaRPr>
          </a:p>
          <a:p>
            <a:pPr algn="just"/>
            <a:endParaRPr lang="es-MX" sz="2400" b="1" i="1" dirty="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7"/>
            <a:ext cx="7776864" cy="3570208"/>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Algas</a:t>
            </a:r>
          </a:p>
          <a:p>
            <a:pPr algn="just"/>
            <a:endParaRPr lang="es-MX" b="1" i="1" dirty="0" smtClean="0">
              <a:solidFill>
                <a:schemeClr val="accent2">
                  <a:lumMod val="50000"/>
                </a:schemeClr>
              </a:solidFill>
            </a:endParaRPr>
          </a:p>
          <a:p>
            <a:pPr algn="just"/>
            <a:r>
              <a:rPr lang="es-MX" sz="2000" dirty="0" smtClean="0">
                <a:solidFill>
                  <a:schemeClr val="accent2">
                    <a:lumMod val="50000"/>
                  </a:schemeClr>
                </a:solidFill>
              </a:rPr>
              <a:t>Las algas se reproducen tanto </a:t>
            </a:r>
            <a:r>
              <a:rPr lang="es-MX" sz="2000" b="1" dirty="0" smtClean="0">
                <a:solidFill>
                  <a:schemeClr val="accent2">
                    <a:lumMod val="50000"/>
                  </a:schemeClr>
                </a:solidFill>
              </a:rPr>
              <a:t>asexual </a:t>
            </a:r>
            <a:r>
              <a:rPr lang="es-MX" sz="2000" dirty="0" smtClean="0">
                <a:solidFill>
                  <a:schemeClr val="accent2">
                    <a:lumMod val="50000"/>
                  </a:schemeClr>
                </a:solidFill>
              </a:rPr>
              <a:t>como </a:t>
            </a:r>
            <a:r>
              <a:rPr lang="es-MX" sz="2000" b="1" dirty="0" smtClean="0">
                <a:solidFill>
                  <a:schemeClr val="accent2">
                    <a:lumMod val="50000"/>
                  </a:schemeClr>
                </a:solidFill>
              </a:rPr>
              <a:t>sexualmente</a:t>
            </a:r>
            <a:r>
              <a:rPr lang="es-MX" sz="2000" dirty="0" smtClean="0">
                <a:solidFill>
                  <a:schemeClr val="accent2">
                    <a:lumMod val="50000"/>
                  </a:schemeClr>
                </a:solidFill>
              </a:rPr>
              <a:t>. También pueden presentar las dos formas de reproducción, es el caso de las algas multicelulares en  donde se da la </a:t>
            </a:r>
            <a:r>
              <a:rPr lang="es-MX" sz="2000" b="1" dirty="0" smtClean="0">
                <a:solidFill>
                  <a:schemeClr val="accent2">
                    <a:lumMod val="50000"/>
                  </a:schemeClr>
                </a:solidFill>
              </a:rPr>
              <a:t>alternancia de generaciones. </a:t>
            </a:r>
            <a:endParaRPr lang="es-MX" b="1" i="1" dirty="0" smtClean="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pic>
        <p:nvPicPr>
          <p:cNvPr id="36868" name="Picture 4"/>
          <p:cNvPicPr>
            <a:picLocks noChangeAspect="1" noChangeArrowheads="1"/>
          </p:cNvPicPr>
          <p:nvPr/>
        </p:nvPicPr>
        <p:blipFill>
          <a:blip r:embed="rId2" cstate="print"/>
          <a:srcRect/>
          <a:stretch>
            <a:fillRect/>
          </a:stretch>
        </p:blipFill>
        <p:spPr bwMode="auto">
          <a:xfrm>
            <a:off x="1043608" y="3545050"/>
            <a:ext cx="6997782" cy="2980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pic>
        <p:nvPicPr>
          <p:cNvPr id="36867" name="Picture 3"/>
          <p:cNvPicPr>
            <a:picLocks noChangeAspect="1" noChangeArrowheads="1"/>
          </p:cNvPicPr>
          <p:nvPr/>
        </p:nvPicPr>
        <p:blipFill>
          <a:blip r:embed="rId2" cstate="print"/>
          <a:srcRect/>
          <a:stretch>
            <a:fillRect/>
          </a:stretch>
        </p:blipFill>
        <p:spPr bwMode="auto">
          <a:xfrm>
            <a:off x="395536" y="2348880"/>
            <a:ext cx="7920880" cy="1656184"/>
          </a:xfrm>
          <a:prstGeom prst="rect">
            <a:avLst/>
          </a:prstGeom>
          <a:noFill/>
          <a:ln w="9525">
            <a:noFill/>
            <a:miter lim="800000"/>
            <a:headEnd/>
            <a:tailEnd/>
          </a:ln>
        </p:spPr>
      </p:pic>
      <p:sp>
        <p:nvSpPr>
          <p:cNvPr id="6" name="5 CuadroTexto"/>
          <p:cNvSpPr txBox="1"/>
          <p:nvPr/>
        </p:nvSpPr>
        <p:spPr>
          <a:xfrm>
            <a:off x="395536" y="1628800"/>
            <a:ext cx="2051420" cy="800219"/>
          </a:xfrm>
          <a:prstGeom prst="rect">
            <a:avLst/>
          </a:prstGeom>
          <a:noFill/>
        </p:spPr>
        <p:txBody>
          <a:bodyPr wrap="square" rtlCol="0">
            <a:spAutoFit/>
          </a:bodyPr>
          <a:lstStyle/>
          <a:p>
            <a:r>
              <a:rPr lang="es-MX" sz="2800" b="1" dirty="0">
                <a:solidFill>
                  <a:schemeClr val="accent2">
                    <a:lumMod val="50000"/>
                  </a:schemeClr>
                </a:solidFill>
              </a:rPr>
              <a:t>Algas</a:t>
            </a:r>
          </a:p>
          <a:p>
            <a:endParaRPr lang="es-MX" dirty="0"/>
          </a:p>
        </p:txBody>
      </p:sp>
      <p:pic>
        <p:nvPicPr>
          <p:cNvPr id="38914" name="Picture 2"/>
          <p:cNvPicPr>
            <a:picLocks noChangeAspect="1" noChangeArrowheads="1"/>
          </p:cNvPicPr>
          <p:nvPr/>
        </p:nvPicPr>
        <p:blipFill>
          <a:blip r:embed="rId3" cstate="print"/>
          <a:srcRect/>
          <a:stretch>
            <a:fillRect/>
          </a:stretch>
        </p:blipFill>
        <p:spPr bwMode="auto">
          <a:xfrm>
            <a:off x="1587251" y="3933056"/>
            <a:ext cx="6225109"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pic>
        <p:nvPicPr>
          <p:cNvPr id="37890" name="Picture 2"/>
          <p:cNvPicPr>
            <a:picLocks noChangeAspect="1" noChangeArrowheads="1"/>
          </p:cNvPicPr>
          <p:nvPr/>
        </p:nvPicPr>
        <p:blipFill>
          <a:blip r:embed="rId2" cstate="print"/>
          <a:srcRect/>
          <a:stretch>
            <a:fillRect/>
          </a:stretch>
        </p:blipFill>
        <p:spPr bwMode="auto">
          <a:xfrm>
            <a:off x="323528" y="2276872"/>
            <a:ext cx="8507712" cy="3672408"/>
          </a:xfrm>
          <a:prstGeom prst="rect">
            <a:avLst/>
          </a:prstGeom>
          <a:noFill/>
          <a:ln w="9525">
            <a:noFill/>
            <a:miter lim="800000"/>
            <a:headEnd/>
            <a:tailEnd/>
          </a:ln>
        </p:spPr>
      </p:pic>
      <p:sp>
        <p:nvSpPr>
          <p:cNvPr id="5" name="4 CuadroTexto"/>
          <p:cNvSpPr txBox="1"/>
          <p:nvPr/>
        </p:nvSpPr>
        <p:spPr>
          <a:xfrm>
            <a:off x="395536" y="1628800"/>
            <a:ext cx="2051420" cy="800219"/>
          </a:xfrm>
          <a:prstGeom prst="rect">
            <a:avLst/>
          </a:prstGeom>
          <a:noFill/>
        </p:spPr>
        <p:txBody>
          <a:bodyPr wrap="square" rtlCol="0">
            <a:spAutoFit/>
          </a:bodyPr>
          <a:lstStyle/>
          <a:p>
            <a:r>
              <a:rPr lang="es-MX" sz="2800" b="1" dirty="0">
                <a:solidFill>
                  <a:schemeClr val="accent2">
                    <a:lumMod val="50000"/>
                  </a:schemeClr>
                </a:solidFill>
              </a:rPr>
              <a:t>Algas</a:t>
            </a:r>
          </a:p>
          <a:p>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395536" y="1412776"/>
            <a:ext cx="7704856" cy="4339650"/>
          </a:xfrm>
          <a:prstGeom prst="rect">
            <a:avLst/>
          </a:prstGeom>
          <a:noFill/>
        </p:spPr>
        <p:txBody>
          <a:bodyPr wrap="square" rtlCol="0">
            <a:spAutoFit/>
          </a:bodyPr>
          <a:lstStyle/>
          <a:p>
            <a:pPr algn="just"/>
            <a:endParaRPr lang="es-MX" b="1" i="1" dirty="0" smtClean="0">
              <a:solidFill>
                <a:schemeClr val="accent2">
                  <a:lumMod val="50000"/>
                </a:schemeClr>
              </a:solidFill>
            </a:endParaRPr>
          </a:p>
          <a:p>
            <a:pPr algn="just"/>
            <a:endParaRPr lang="es-MX" b="1" i="1" dirty="0" smtClean="0">
              <a:solidFill>
                <a:schemeClr val="accent2">
                  <a:lumMod val="50000"/>
                </a:schemeClr>
              </a:solidFill>
            </a:endParaRPr>
          </a:p>
          <a:p>
            <a:pPr algn="just"/>
            <a:r>
              <a:rPr lang="es-MX" sz="2800" b="1" dirty="0" smtClean="0">
                <a:solidFill>
                  <a:schemeClr val="accent2">
                    <a:lumMod val="50000"/>
                  </a:schemeClr>
                </a:solidFill>
              </a:rPr>
              <a:t>alternancia de generaciones: </a:t>
            </a:r>
            <a:r>
              <a:rPr lang="es-MX" sz="2800" dirty="0" smtClean="0">
                <a:solidFill>
                  <a:schemeClr val="accent2">
                    <a:lumMod val="50000"/>
                  </a:schemeClr>
                </a:solidFill>
              </a:rPr>
              <a:t>En este caso, después de una fase sexual con formación de gametos (fase </a:t>
            </a:r>
            <a:r>
              <a:rPr lang="es-MX" sz="2800" dirty="0" err="1" smtClean="0">
                <a:solidFill>
                  <a:schemeClr val="accent2">
                    <a:lumMod val="50000"/>
                  </a:schemeClr>
                </a:solidFill>
              </a:rPr>
              <a:t>gametofítica</a:t>
            </a:r>
            <a:r>
              <a:rPr lang="es-MX" sz="2800" dirty="0" smtClean="0">
                <a:solidFill>
                  <a:schemeClr val="accent2">
                    <a:lumMod val="50000"/>
                  </a:schemeClr>
                </a:solidFill>
              </a:rPr>
              <a:t>) sigue una fase asexual con formación de esporas (fase </a:t>
            </a:r>
            <a:r>
              <a:rPr lang="es-MX" sz="2800" dirty="0" err="1" smtClean="0">
                <a:solidFill>
                  <a:schemeClr val="accent2">
                    <a:lumMod val="50000"/>
                  </a:schemeClr>
                </a:solidFill>
              </a:rPr>
              <a:t>esporofítica</a:t>
            </a:r>
            <a:r>
              <a:rPr lang="es-MX" sz="2800" dirty="0" smtClean="0">
                <a:solidFill>
                  <a:schemeClr val="accent2">
                    <a:lumMod val="50000"/>
                  </a:schemeClr>
                </a:solidFill>
              </a:rPr>
              <a:t>).</a:t>
            </a:r>
            <a:endParaRPr lang="es-MX" sz="2800" dirty="0">
              <a:solidFill>
                <a:schemeClr val="accent2">
                  <a:lumMod val="50000"/>
                </a:schemeClr>
              </a:solidFill>
            </a:endParaRPr>
          </a:p>
          <a:p>
            <a:pPr algn="just"/>
            <a:endParaRPr lang="es-MX" b="1" i="1" dirty="0">
              <a:solidFill>
                <a:schemeClr val="accent2">
                  <a:lumMod val="50000"/>
                </a:schemeClr>
              </a:solidFill>
            </a:endParaRPr>
          </a:p>
          <a:p>
            <a:pPr algn="just"/>
            <a:endParaRPr lang="es-MX" sz="2600" dirty="0" smtClean="0">
              <a:solidFill>
                <a:schemeClr val="accent2">
                  <a:lumMod val="50000"/>
                </a:schemeClr>
              </a:solidFill>
              <a:latin typeface="+mj-lt"/>
            </a:endParaRPr>
          </a:p>
          <a:p>
            <a:pPr algn="just"/>
            <a:endParaRPr lang="es-MX" sz="2800" dirty="0">
              <a:solidFill>
                <a:schemeClr val="accent2">
                  <a:lumMod val="50000"/>
                </a:schemeClr>
              </a:solidFill>
              <a:latin typeface="+mj-lt"/>
            </a:endParaRPr>
          </a:p>
          <a:p>
            <a:pPr algn="just"/>
            <a:r>
              <a:rPr lang="es-MX" sz="2800" dirty="0" smtClean="0">
                <a:solidFill>
                  <a:schemeClr val="accent2">
                    <a:lumMod val="50000"/>
                  </a:schemeClr>
                </a:solidFill>
                <a:latin typeface="+mj-lt"/>
              </a:rPr>
              <a:t> </a:t>
            </a:r>
            <a:endParaRPr lang="es-MX" sz="2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pic>
        <p:nvPicPr>
          <p:cNvPr id="36866" name="Picture 2"/>
          <p:cNvPicPr>
            <a:picLocks noChangeAspect="1" noChangeArrowheads="1"/>
          </p:cNvPicPr>
          <p:nvPr/>
        </p:nvPicPr>
        <p:blipFill>
          <a:blip r:embed="rId2" cstate="print"/>
          <a:srcRect/>
          <a:stretch>
            <a:fillRect/>
          </a:stretch>
        </p:blipFill>
        <p:spPr bwMode="auto">
          <a:xfrm>
            <a:off x="0" y="-10624"/>
            <a:ext cx="9144000" cy="68588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251520" y="1412777"/>
            <a:ext cx="6408712" cy="4801314"/>
          </a:xfrm>
          <a:prstGeom prst="rect">
            <a:avLst/>
          </a:prstGeom>
          <a:noFill/>
        </p:spPr>
        <p:txBody>
          <a:bodyPr wrap="square" rtlCol="0">
            <a:spAutoFit/>
          </a:bodyPr>
          <a:lstStyle/>
          <a:p>
            <a:pPr algn="just"/>
            <a:endParaRPr lang="es-MX" sz="1000" b="1" dirty="0" smtClean="0">
              <a:solidFill>
                <a:schemeClr val="accent2">
                  <a:lumMod val="50000"/>
                </a:schemeClr>
              </a:solidFill>
              <a:latin typeface="+mj-lt"/>
            </a:endParaRPr>
          </a:p>
          <a:p>
            <a:pPr algn="just"/>
            <a:r>
              <a:rPr lang="es-MX" sz="2000" b="1" dirty="0" smtClean="0">
                <a:solidFill>
                  <a:schemeClr val="accent2">
                    <a:lumMod val="50000"/>
                  </a:schemeClr>
                </a:solidFill>
                <a:latin typeface="+mj-lt"/>
              </a:rPr>
              <a:t>Hongos mucilaginosos o mohos:</a:t>
            </a:r>
          </a:p>
          <a:p>
            <a:pPr algn="just"/>
            <a:endParaRPr lang="es-MX" sz="2000" b="1" dirty="0" smtClean="0">
              <a:solidFill>
                <a:schemeClr val="accent2">
                  <a:lumMod val="50000"/>
                </a:schemeClr>
              </a:solidFill>
              <a:latin typeface="+mj-lt"/>
            </a:endParaRPr>
          </a:p>
          <a:p>
            <a:pPr algn="just"/>
            <a:r>
              <a:rPr lang="es-MX" sz="2400" dirty="0" smtClean="0">
                <a:solidFill>
                  <a:schemeClr val="accent2">
                    <a:lumMod val="50000"/>
                  </a:schemeClr>
                </a:solidFill>
                <a:latin typeface="+mj-lt"/>
              </a:rPr>
              <a:t>También se les conoce como hongos acuáticos. </a:t>
            </a:r>
          </a:p>
          <a:p>
            <a:pPr algn="just"/>
            <a:endParaRPr lang="es-MX" sz="2400" dirty="0" smtClean="0">
              <a:solidFill>
                <a:schemeClr val="accent2">
                  <a:lumMod val="50000"/>
                </a:schemeClr>
              </a:solidFill>
              <a:latin typeface="+mj-lt"/>
            </a:endParaRPr>
          </a:p>
          <a:p>
            <a:pPr algn="just"/>
            <a:r>
              <a:rPr lang="es-MX" sz="2400" dirty="0" smtClean="0">
                <a:solidFill>
                  <a:schemeClr val="accent2">
                    <a:lumMod val="50000"/>
                  </a:schemeClr>
                </a:solidFill>
                <a:latin typeface="+mj-lt"/>
              </a:rPr>
              <a:t>Se conocen dos tipos de mohos mucilaginosos, los mohos mucilaginosos celulares y los </a:t>
            </a:r>
            <a:r>
              <a:rPr lang="es-MX" sz="2400" dirty="0" err="1" smtClean="0">
                <a:solidFill>
                  <a:schemeClr val="accent2">
                    <a:lumMod val="50000"/>
                  </a:schemeClr>
                </a:solidFill>
                <a:latin typeface="+mj-lt"/>
              </a:rPr>
              <a:t>acelulares</a:t>
            </a:r>
            <a:r>
              <a:rPr lang="es-MX" sz="2400" dirty="0" smtClean="0">
                <a:solidFill>
                  <a:schemeClr val="accent2">
                    <a:lumMod val="50000"/>
                  </a:schemeClr>
                </a:solidFill>
                <a:latin typeface="+mj-lt"/>
              </a:rPr>
              <a:t>.</a:t>
            </a:r>
          </a:p>
          <a:p>
            <a:pPr algn="just"/>
            <a:endParaRPr lang="es-MX" sz="2400" dirty="0" smtClean="0">
              <a:solidFill>
                <a:schemeClr val="accent2">
                  <a:lumMod val="50000"/>
                </a:schemeClr>
              </a:solidFill>
              <a:latin typeface="+mj-lt"/>
            </a:endParaRPr>
          </a:p>
          <a:p>
            <a:pPr algn="just"/>
            <a:r>
              <a:rPr lang="es-MX" sz="2400" dirty="0" smtClean="0">
                <a:solidFill>
                  <a:schemeClr val="accent2">
                    <a:lumMod val="50000"/>
                  </a:schemeClr>
                </a:solidFill>
                <a:latin typeface="+mj-lt"/>
              </a:rPr>
              <a:t>Estos mohos no presentan hifas, ni micelio por tanto se reproducen de forma asexual. En condiciones desfavorables realizan reproducción sexual</a:t>
            </a:r>
            <a:r>
              <a:rPr lang="es-MX" sz="2400" b="1" dirty="0" smtClean="0">
                <a:solidFill>
                  <a:schemeClr val="accent2">
                    <a:lumMod val="50000"/>
                  </a:schemeClr>
                </a:solidFill>
                <a:latin typeface="+mj-lt"/>
              </a:rPr>
              <a:t>.</a:t>
            </a:r>
          </a:p>
          <a:p>
            <a:pPr algn="just"/>
            <a:r>
              <a:rPr lang="es-MX" sz="2000" dirty="0" smtClean="0">
                <a:solidFill>
                  <a:schemeClr val="accent2">
                    <a:lumMod val="50000"/>
                  </a:schemeClr>
                </a:solidFill>
                <a:latin typeface="+mj-lt"/>
                <a:hlinkClick r:id="rId2"/>
              </a:rPr>
              <a:t>http://www.unad.edu.co/fac_ingenieria/pages/Microbiologia_mutimedia/mohos.htm</a:t>
            </a:r>
            <a:endParaRPr lang="es-MX" sz="2000" dirty="0">
              <a:solidFill>
                <a:schemeClr val="accent2">
                  <a:lumMod val="50000"/>
                </a:schemeClr>
              </a:solidFill>
              <a:latin typeface="+mj-lt"/>
            </a:endParaRPr>
          </a:p>
        </p:txBody>
      </p:sp>
      <p:pic>
        <p:nvPicPr>
          <p:cNvPr id="39938" name="Picture 2" descr="C:\Users\usuario\Pictures\I.E. NACIONAL\reproducción\300px-Fuligo.cinerea.jpg"/>
          <p:cNvPicPr>
            <a:picLocks noChangeAspect="1" noChangeArrowheads="1"/>
          </p:cNvPicPr>
          <p:nvPr/>
        </p:nvPicPr>
        <p:blipFill>
          <a:blip r:embed="rId3" cstate="print"/>
          <a:srcRect/>
          <a:stretch>
            <a:fillRect/>
          </a:stretch>
        </p:blipFill>
        <p:spPr bwMode="auto">
          <a:xfrm>
            <a:off x="6804248" y="1844824"/>
            <a:ext cx="2016224" cy="1344149"/>
          </a:xfrm>
          <a:prstGeom prst="rect">
            <a:avLst/>
          </a:prstGeom>
          <a:noFill/>
        </p:spPr>
      </p:pic>
      <p:sp>
        <p:nvSpPr>
          <p:cNvPr id="39940" name="AutoShape 4" descr="data:image/jpeg;base64,/9j/4AAQSkZJRgABAQAAAQABAAD/2wBDAAkGBwgHBgkIBwgKCgkLDRYPDQwMDRsUFRAWIB0iIiAdHx8kKDQsJCYxJx8fLT0tMTU3Ojo6Iys/RD84QzQ5Ojf/2wBDAQoKCg0MDRoPDxo3JR8lNzc3Nzc3Nzc3Nzc3Nzc3Nzc3Nzc3Nzc3Nzc3Nzc3Nzc3Nzc3Nzc3Nzc3Nzc3Nzc3Nzf/wAARCACbAH0DASIAAhEBAxEB/8QAGwAAAgMBAQEAAAAAAAAAAAAAAwQCBQYHAQD/xAA4EAACAQMDAgUDAQUJAAMAAAABAgMABBESITEFQQYTIlFhMnGBkSNCobHBBxQzUmLR4fDxFSSC/8QAGgEAAgMBAQAAAAAAAAAAAAAAAQIAAwQGBf/EACgRAAICAQQCAgEEAwAAAAAAAAABAhEDBBIhMQVBEyJRFBUyYSNxof/aAAwDAQACEQMRAD8A5n1Wyv1RLiSCQWpGFlOPV845/wDKDB0m9Eu9ndcBseUcn2NWd71i5ewis5MEKRg9yB2poeKL3SrKHZmkEjFm5OBjgcYA2+9JBY67JLc2JXHR7trhg1nOCO3lH+lLDpN8JlaC1nVwdSnym3A78VcN4muhbLbwsTHp0MusADAAHbnA3/3JNDm8SXiwNCC5WRQHYSaWI3zvg/5j+g9qf/H7YlSK94uoWHVBJc2M7CQDUFjY4B7jA/hVpcRyCTDQzLCxwrFCBn2r4eJr1xIqho/ML6lDDfWWJ3xnbU2N9tvYUWPrU4nilukkKQqSRjUqjIOwxz6R/HFVzx4nTT/4WRlJdokbWUK8bWsrCNcjMZ47fbeq+SyubdEM0MiMx5dCozVsfEVzIqvbSSmJT9TgKWOxGcKONtxue5OTQr++mvY1DaVHcnehCEEuGSTftFUyHQTIdu1KPIxXaiXJPmBdZbHJxil5JwmU2++aZFbY94b6cbvqIuHGY4jt8mvvG8ss8sSRqTHFkkd/arvwvBHF0U3Sygs5Or2Hx+KoZpBc3zyaiFLYB9xSJ0+R/VFZ0mPzVXH+fH2ArRLoT0qPzSkSQ20udJGcnA4Jo8r4OSMewFFvgMVTFbhhHqYkVnbq4aSUsoA7cVZdTdpjoiByTvjeqjyiCVPINSK9skjTNaCfGskEfqDQ54G1f4hDA9h/SmunXQvRuoSdB6kzyKncrodWBLZ59qVWF9WBuEUEEIBnfahz+S8R8zLH3XkV9NlwWGr0/wCrYUByC2GOfc03sUFokilDwyAe2oZoqT35uAUuTkHUVwMfpXupCyRhgB7gVaWqRR26gAbdzyaWSivRE2Lx3khgkjlLySK2dewX7VfdA6EeoGKe4lAtG9WkHdvj/pqusrcSXMarb+ZEXBkCnBAJxXROnW4ijAjIRFOFUDGK8nyWr+CO3H2y7GnN8krDo/TYF/ZWcQY4zlc8cc0l1fw506S2ncWsKu4JYhcE75q8hxtnduf/AGg9WmSGzmZ2BXSdu5rmoZ83yKpOzRLHGujnd0q9P6BHBGCuVO3yc1mAkkOdBIAGR81cdbuXllVdJCIAAPY4pFZVKjIAI7Gu6gm0rMTfIqkzs482MyFTnIODTxdJIysUqh8bLMdJNfRrEzE6QB71KexBUMi5B3Gakm06DErGkntlbz7aTUf3v3f1FVwnjyx0ZJOT8Vc+W0akxyMhHYE70q5Eh/bRwSEfvMmD/Cip+mBoauYZLefz7YAEEjjOaOJJHkVD3GrftVhBLFOp8xVVgeBQEKLdMpX6QcH4pYL0Im02gBikU7pg0BUI/dxVh5ZUZDAc7VAxhs5Byc/mmfA/YoseHGVKgH22xTaKSrMu4HOO1Et2DJiQHOccc1d+HelXMt4ZZElhgxhhp/xB7HPaqcuaOLG5y6QUrdI+6D0i6iWS/lcJrVfKUrkjfnPY1s7di0Pr25OobCjm2QwKg3QdqCVEciR6jkn32+9cfqNU9TJyl2bIQ2qhgEuvolUygY+aXYGRpXnhOmJGJB3BwM8U1DGAMlvVk5OO9VHinrknRrbRaxay6EFiD32zn80dCt2dJK2TK/oczllF1dyzEsIpHLLqO+M7fwqDIC5IWhQuEjCkYAGM44/FMpLENicH5ruF0YKPoQi7uCVB3x2q2huIZLdlj4xuAf5UmDCbc5H3+9DjRoACoyCcYNLKKbsdNrg9aAMSuMknYGhtYlDjQPtVh04pMTrwcHbsaZeD1E5UZ96rfY6Voo5G8osNwT9O3epAlgJGGlmGajfs4AYcHk+xp3pfSrq9so5kGYBs0xYY2z+TUxxa7KRZmwFOrY9uMUeINn0Atk4AUZoVxLF5iLESXBwxxgGrrwxbPJ1q3Ko7AsRmMEjG4JzirKTdBui28NdMiWzkvJrdvMTIBcbZ24HxWh6dCyxqCV+nI23pm7jjitv7rCpKRDgn+P4oUAijKaSVyuAMbZ9/zXLeV1nzS+OPUTTghX2Y0MQopP2+KVZ1kukCbEd+4py6eMw+vHGd6rrO3fzGkL5Xc4rxsa4cmaH+C004TkAruc96x19eR3nV7q2jikniWDy8JuNRyWGeARt3q+63Mn/xM0bPMGljKjyjhs49+APvVB0mSHw909jfOQ5BcKFxr+2O/Fen4/dhi865l0kUZql9TDSxGO4eMqVUMRhl3X704sEfkaT6jjYgbmlbuc3d3NPpCtI5cgnJGTUVllQYVz7bV1ycpRTfDMqpEXSRPpLAewNSEs2FVjnTxjavgxAOonAqY0eWMqMng0zdBSsgk/luGGtW+Km/UJGx+2xj8UZ7Ivp0OXPsPSK+jsZhnWukn2FIpp8samugwlijkjW8gy7EJoO4ORnbHepXEB6Zi3iYlFwyNnvjYjtz7VYG1t+oRosM7RzREblCA2+x+Bk/z96pLhriKTyriRyUyMMSf0z2p4tbSuqdCia5zLFgySD144OMbmuh/wBm/UVupWsIUZvIjGZTsMnbY533z2rnVzK1tcqYW8tjy/J4pu2v7notu9vasYL1gfMbOTGcjGCPj+eaCv0CXJ2fqTdN6fEz3lwkXloWJLY45yKytl4g6fedQMFnIZTpVwANgPfcc+9c4v2lvpBcdQupbqQDH7RtRQ7bjt7fpVr4SsoW6gjw6mYo2+4C7/z7ivG1XjcMIyyXyXY8r6OkXOqbBGUCjJONx/7TllDGipgtn/VSfTwVVUaQH32IzzVrGqqBsAeQcVzGWW1bTbHk+MMP0lMg/ung0Ca0tpyheNCIzlQRsD8UyTnPHtsKinqBGo5wO2+apU5LpjbUxO66N029jK3NnC2o6tlwQTzuO9c+6z4VvumO8qhZrXVgPGDqA+R29ua6icjYD+lesv4rbpPJZ9M+Ha/DK54Ys41LZnAPOex5puOyaTy11aNIycjYVd9f6W1heh2kaSKUllZtjkncf996SWR0VSSCPk9q7DT51mgpRfZlkkgkMMSMxABztk8188Vu2xiYkHnfNCllRSfUvOwG4NetcyDBjVQD2yBVr4AuRGyuEtHiMssoZG3crnv7falLyOOfqqPGxFtO2VQt9AO5xU7u8jvYBO5kkP0ll3bb7nal57pLpI4TGgiX6NO7Lgnk9+T+tWR4QknbI9XgtnljZ5ArK+MJ6g4AxkY7V502ytmDECQNGPrJBCn3PfAqWC6Wy+QuvU2WYnCgnbV8Cr238I9S6jaeXDbLA0WSZZAyJJ9sjOPxTynCHMnRXTZnLaDRMA5jKltJaRvSSdtvfnNdE8MdIFpbB8R63wSAMYofQ/B8NmIpr4rPNEcoF+lT7jPJ+a0/laGBGCh5GccVy3lvJQyv48T4Xs2YMLXMjwQjGkAMVH60T1INlyCPfg16rqwYE8b5xgmh55A27gj8d68HlmtcE3BGMDK9tJ7/AHqMZCkszZBGcHmvVkEkWhsA9x3r3QQ2oDJ989qH9MJ6silwRjB25ogcMCRn23GKVEEY0gE8ds/wqcUbHB9ODuWoOKAZ/wAbCQ2EM0asyxy4YjgZH++KyccjFU1yCMsfSAvIrc+Khp6JNqBzkbKed6w/lGTDYC4Hp23Arq/DSvTV+GzJk/kfMAZNMa4yeWGTULgSKwCrk43GcYosceJS6sWU8HNFdyp51fivXTEoynS7uCO9X+9MwjbZijaefeuhQeALC/tvNserSwyb6lnUEfbY1yaSRmPrJNWdh4k6jYrGIbmXCndS+Aw9qeiht+jt3QfBfT+lpFc3UjXNxF9LOxChvcLmri8lSNDoUZI7VzvoP9pVl1C1ktPEw8vBBSRSVB/I3zWitfFPhm9iS2TqSAIFCapfU/27mvL8hosud/Rj48m3+RZLNGRjj3zQncBshjtvtuKr5bu0AaSw6jE6K+GEjYwfvXi3EkkZZCCynJ7g1zWbQ5MEqmqNsMsZdFhHllOF3G/fYUMSMoIkU+n375+34oMV2CoBGl/dRRFkEx1KMYGNQOeO1U7a7LLDCRWRT6iG4bHFEjdSvuDsPzS0iDA9Q1HBBHIOKEszBgvqOO52D0Nlq0SyxIUuNtwNv6/0qSaG22PbbtSpO6uGILDv3P8AvUwxU6iAQeSKrcWSyHWOmxdTthDJK8elgwKjcdqxviPpsvQrA3hDTxKQrKn1Ak4G22RxW588DckkDg18+mRNLqG3zgitek12XTNLuP4EnBSRxKfrN7OStuBboTyAC38RioJDcyDVPK7se7HNbXxZ4VtrVTe9OVY49vMjLYH/AOR7/FZqa4hiIDkZI3rttFmxarHvgedk3RdMy74wSAT/AAqMyMjFCAMGmHuJG8uKI4RVyQQMfmjSWfnSCVwQSilhnliMmrUAWkhVII5IXEhYHUF3wfY0mCY32B233FWj2s8qLGofT5h0qwxge/2pZ4yElV0VnJwM8r8iiAesJGmiaS3Lh495FVtwPfHBFdF8HXfm9EkmuPRHBnTK+yd88+3tXKIjcWrpcxHyyhGG9/j5rSWPUT1G28iCRoJVLM8SthWJx6scHj8ZqnNp8eaO2SDbjyjonR+oC+iW4H+E26kDBH3piOVorrQ/pD5YZwNX/c1z/onW7rp0DWVzA8yRnMZQZKjO4I771poeoSs4S7hI29IrmNTopYpvjg2Y8iaNQJlwMqRsB8H80s6R8ofTyvqz/U0lFdwshjckf6iPfjmkr2+t7O28ySXAHpAVhljngVjhgk3SRY5pLktxOUH16h+8D/xxRHllXRpXKsRkg7/esDbeIylz5bRsvsQNsfatDNcSz2xaORguON60ZdFLFJbhY5FLo0UU58vzHCsCdnB2NGe5jjILEKPdjXOp/EC2vmW0KSyOpKsCcLnnmmH8UXE4UNZ6Yl3JMm+Md9qn7VllylwD54ou/HHVEh6U0StG0kpGIyMkjPI/Tmudu0ZOqYDUe3tTs0tx1O7aV2LsTtkkhR/QfFWEVnFGuCcnuSK6TQaf9Jh2P/Zlm98rMwgtXciMNOfp1ABVHznGTTM8McOl0ZtIAOhl4zwM8U30mOCOCZDHqkkQqhOAFPOf04+9CeJC0nqLhsFSPSAcZO36it6gkhHJ2K2URNwjTOQkj7u24P8AxRm0qs6bxt5i61VORg8V75YTUXLJtlBjIY54/wCfioammimfSB6xkjYd96YWuRO6hViIoslF4yaTMbRZKg5yNJBIIPxVqoGhRk4/pmvnCjDopBB2wc/mkaCFsLiPqGYL0GO5TcYXBkHfHs2P1rdz3NrF1/8AuYijSHy0BlznWSP9q5vLbGSbzY3kWQkEPnfPvn71e9I6gt7eNa34/wDtENktxKMcj574rJqcEcsaY8XTs6DdWVqYHZirRNsVxnI9vnnFUFj0vpHVLSSztpHRoXKHWNLDB7Z/HbigWkLyRRWpuriNFLAJG2M53PHP5pZrIR3DSFAkgOeTktXnabx0op7pseeRv0SXwfexdQj88oINQJkBznfgCr3rcFwlosFiJA5YanUH0jn+YqmPU+sx3Alhu0ZF+lHTI+P6UUeKbmSRD1KBoniba5gGoDvuvJB9q3S0ayZYynK0vX5KlOSTSRSpYGCVxKFDFiWxj9aXnk84iKEHSDjb94051yeW7upbqJAsMpB1IAM5AwAO+1edOgWIa5NOthxjge1bGlHoC/sZsrMQRbKSTszE4phQQMFQfvvQ2uFRNtz8V6soPDJnuD2NKEqXuF8t08rzcnaXJDJ747b0CFCyDU2T7dhQoyRJKOyqSM74OKZh3jB/zDJ+a0LnkDIFjPIozuBglRjGNuP+80vKEQOIvo1Y+TTDKA2RscZ2oa+qMOfqIzn9KDCkBXBIyBjB2HaipIwQaUAPZtO+KHqLKCeSd6KGIwQdwNqqk+R4qwkVvEz7TohAJJdcYwMnj81VWNxbXPVFkVZ2AlV0DkZ2PpFMAl7C8kYkusLlTnjcCqa0YpcIVJBJxtRXQr7Nv07qyyytY3p0XQ+n06Qw5GP61ZMPTucnvWH8SSuXs7nUfOEeNffbTj+ZrR2s0ktjaTO5MjwqzH3JG9VyVKwNFhqHqGeKqr6cGQxRsNxlz7U2zMFlweFJqo6f+0ml177k/kYporiyBLi3lukVmcxlV9BAxppVOttagx3KvqHBI1K32PP65rQlFPKisregEx5H0hsfG9RfYPQXpvVhdXEouGCtnVGADx3H/fmnxcO7u0cgK52xWQMjRv5iMVdTkEdqeNzNISzyEnPJqSjyH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467544" y="1412776"/>
            <a:ext cx="8352928" cy="4616648"/>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HONGOS</a:t>
            </a:r>
          </a:p>
          <a:p>
            <a:pPr algn="just"/>
            <a:endParaRPr lang="es-MX" sz="1400" b="1" dirty="0" smtClean="0">
              <a:solidFill>
                <a:schemeClr val="accent2">
                  <a:lumMod val="50000"/>
                </a:schemeClr>
              </a:solidFill>
              <a:latin typeface="+mj-lt"/>
            </a:endParaRPr>
          </a:p>
          <a:p>
            <a:pPr algn="just"/>
            <a:r>
              <a:rPr lang="es-MX" dirty="0" smtClean="0">
                <a:solidFill>
                  <a:schemeClr val="accent2">
                    <a:lumMod val="50000"/>
                  </a:schemeClr>
                </a:solidFill>
                <a:latin typeface="+mj-lt"/>
              </a:rPr>
              <a:t>Los hongos son un reino de seres vivos unicelulares o pluricelulares que no forman tejidos y cuyas células se agrupan formando un cuerpo filamentoso muy ramificado llamado micelio y cada filamento se denomina hifa. </a:t>
            </a:r>
          </a:p>
          <a:p>
            <a:pPr algn="just"/>
            <a:endParaRPr lang="es-MX" dirty="0" smtClean="0">
              <a:solidFill>
                <a:schemeClr val="accent2">
                  <a:lumMod val="50000"/>
                </a:schemeClr>
              </a:solidFill>
              <a:latin typeface="+mj-lt"/>
            </a:endParaRPr>
          </a:p>
          <a:p>
            <a:pPr algn="just"/>
            <a:r>
              <a:rPr lang="es-MX" dirty="0" smtClean="0">
                <a:solidFill>
                  <a:schemeClr val="accent2">
                    <a:lumMod val="50000"/>
                  </a:schemeClr>
                </a:solidFill>
                <a:latin typeface="+mj-lt"/>
              </a:rPr>
              <a:t>A veces las células que forman el micelio pueden parecer falsos tejidos. Las células de los hongos tienen una pared celular de quitina, sustancia propia de los animales artrópodos. Raramente acumulan también celulosa.</a:t>
            </a:r>
          </a:p>
          <a:p>
            <a:pPr algn="just"/>
            <a:endParaRPr lang="es-MX" dirty="0" smtClean="0">
              <a:solidFill>
                <a:schemeClr val="accent2">
                  <a:lumMod val="50000"/>
                </a:schemeClr>
              </a:solidFill>
              <a:latin typeface="+mj-lt"/>
            </a:endParaRPr>
          </a:p>
          <a:p>
            <a:pPr algn="just"/>
            <a:r>
              <a:rPr lang="es-MX" dirty="0" smtClean="0">
                <a:solidFill>
                  <a:schemeClr val="accent2">
                    <a:lumMod val="50000"/>
                  </a:schemeClr>
                </a:solidFill>
                <a:latin typeface="+mj-lt"/>
              </a:rPr>
              <a:t>Los hongos tienen alimentación heterótrofa, puesto que no pueden realizar la fotosíntesis porque no tienen clorofila. Tienen digestión externa, pues vierten al exterior enzimas digestivas, sustancias proteicas que actúan sobre los alimentos dividiéndolos en moléculas sencillas, que atacan a los alimentos. Los hongos absorben los alimentos después de digerirlos.</a:t>
            </a:r>
          </a:p>
          <a:p>
            <a:pPr algn="just"/>
            <a:endParaRPr lang="es-MX" dirty="0" smtClean="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611560" y="1412776"/>
            <a:ext cx="5728748" cy="523220"/>
          </a:xfrm>
          <a:prstGeom prst="rect">
            <a:avLst/>
          </a:prstGeom>
          <a:noFill/>
        </p:spPr>
        <p:txBody>
          <a:bodyPr wrap="none" rtlCol="0">
            <a:spAutoFit/>
          </a:bodyPr>
          <a:lstStyle/>
          <a:p>
            <a:pPr algn="ctr"/>
            <a:r>
              <a:rPr lang="es-MX" sz="2800" b="1" dirty="0" smtClean="0">
                <a:solidFill>
                  <a:schemeClr val="accent2">
                    <a:lumMod val="50000"/>
                  </a:schemeClr>
                </a:solidFill>
                <a:latin typeface="+mj-lt"/>
              </a:rPr>
              <a:t>MÓNERAS Bacterias y Cianobacterias</a:t>
            </a:r>
            <a:endParaRPr lang="es-MX" sz="2800" b="1" dirty="0">
              <a:solidFill>
                <a:schemeClr val="accent2">
                  <a:lumMod val="50000"/>
                </a:schemeClr>
              </a:solidFill>
              <a:latin typeface="+mj-lt"/>
            </a:endParaRPr>
          </a:p>
        </p:txBody>
      </p:sp>
      <p:pic>
        <p:nvPicPr>
          <p:cNvPr id="6" name="Picture 4" descr="http://upload.wikimedia.org/wikipedia/commons/thumb/a/a2/Morfolog%C3%ADa_bacteriana.jpg/400px-Morfolog%C3%ADa_bacteriana.jpg"/>
          <p:cNvPicPr>
            <a:picLocks noChangeAspect="1" noChangeArrowheads="1"/>
          </p:cNvPicPr>
          <p:nvPr/>
        </p:nvPicPr>
        <p:blipFill>
          <a:blip r:embed="rId2" cstate="print"/>
          <a:srcRect/>
          <a:stretch>
            <a:fillRect/>
          </a:stretch>
        </p:blipFill>
        <p:spPr bwMode="auto">
          <a:xfrm>
            <a:off x="1691680" y="1916832"/>
            <a:ext cx="6408712" cy="475252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467544" y="1412776"/>
            <a:ext cx="8352928" cy="4001095"/>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HONGOS</a:t>
            </a:r>
          </a:p>
          <a:p>
            <a:pPr algn="just"/>
            <a:endParaRPr lang="es-MX" sz="1400" b="1" dirty="0" smtClean="0">
              <a:solidFill>
                <a:schemeClr val="accent2">
                  <a:lumMod val="50000"/>
                </a:schemeClr>
              </a:solidFill>
              <a:latin typeface="+mj-lt"/>
            </a:endParaRPr>
          </a:p>
          <a:p>
            <a:pPr algn="just"/>
            <a:r>
              <a:rPr lang="es-MX" dirty="0" smtClean="0">
                <a:solidFill>
                  <a:schemeClr val="accent2">
                    <a:lumMod val="50000"/>
                  </a:schemeClr>
                </a:solidFill>
                <a:latin typeface="+mj-lt"/>
              </a:rPr>
              <a:t>Según su tipo de vida, pueden ser saprofitos, parásitos y simbiontes. Los hongos saprofitos, como el champiñón o la trufa, se alimentan de sustancias en descomposición. Los hongos parásitos se alimentan de los líquidos internos de otros seres vivos. Los hongos simbiontes se asocian con otros organismos y se benefician mutuamente.</a:t>
            </a:r>
          </a:p>
          <a:p>
            <a:pPr algn="just"/>
            <a:endParaRPr lang="es-MX" dirty="0" smtClean="0">
              <a:solidFill>
                <a:schemeClr val="accent2">
                  <a:lumMod val="50000"/>
                </a:schemeClr>
              </a:solidFill>
              <a:latin typeface="+mj-lt"/>
            </a:endParaRPr>
          </a:p>
          <a:p>
            <a:pPr algn="just"/>
            <a:r>
              <a:rPr lang="es-MX" dirty="0" smtClean="0">
                <a:solidFill>
                  <a:schemeClr val="accent2">
                    <a:lumMod val="50000"/>
                  </a:schemeClr>
                </a:solidFill>
                <a:latin typeface="+mj-lt"/>
              </a:rPr>
              <a:t>Viven en lugares húmedos, con abundante materia orgánica en descomposición y ocultos a la luz del sol. También pueden habitar medios acuáticos o vivir en el interior de ciertos seres vivos </a:t>
            </a:r>
            <a:r>
              <a:rPr lang="es-MX" dirty="0" err="1" smtClean="0">
                <a:solidFill>
                  <a:schemeClr val="accent2">
                    <a:lumMod val="50000"/>
                  </a:schemeClr>
                </a:solidFill>
                <a:latin typeface="+mj-lt"/>
              </a:rPr>
              <a:t>parasitándolos</a:t>
            </a:r>
            <a:r>
              <a:rPr lang="es-MX" dirty="0" smtClean="0">
                <a:solidFill>
                  <a:schemeClr val="accent2">
                    <a:lumMod val="50000"/>
                  </a:schemeClr>
                </a:solidFill>
                <a:latin typeface="+mj-lt"/>
              </a:rPr>
              <a:t>.</a:t>
            </a:r>
          </a:p>
          <a:p>
            <a:pPr algn="just"/>
            <a:endParaRPr lang="es-MX" dirty="0" smtClean="0">
              <a:solidFill>
                <a:schemeClr val="accent2">
                  <a:lumMod val="50000"/>
                </a:schemeClr>
              </a:solidFill>
              <a:latin typeface="+mj-lt"/>
            </a:endParaRPr>
          </a:p>
          <a:p>
            <a:pPr algn="just"/>
            <a:endParaRPr lang="es-MX" sz="1400" b="1" dirty="0" smtClean="0">
              <a:solidFill>
                <a:schemeClr val="accent2">
                  <a:lumMod val="50000"/>
                </a:schemeClr>
              </a:solidFill>
              <a:latin typeface="+mj-lt"/>
            </a:endParaRPr>
          </a:p>
          <a:p>
            <a:pPr algn="just"/>
            <a:endParaRPr lang="es-MX" dirty="0" smtClean="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467544" y="1412776"/>
            <a:ext cx="8352928" cy="3508653"/>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HONGOS</a:t>
            </a:r>
          </a:p>
          <a:p>
            <a:pPr algn="just"/>
            <a:endParaRPr lang="es-MX" sz="1400" b="1" dirty="0" smtClean="0">
              <a:solidFill>
                <a:schemeClr val="accent2">
                  <a:lumMod val="50000"/>
                </a:schemeClr>
              </a:solidFill>
              <a:latin typeface="+mj-lt"/>
            </a:endParaRPr>
          </a:p>
          <a:p>
            <a:pPr algn="just"/>
            <a:r>
              <a:rPr lang="es-MX" dirty="0" smtClean="0">
                <a:solidFill>
                  <a:schemeClr val="accent2">
                    <a:lumMod val="50000"/>
                  </a:schemeClr>
                </a:solidFill>
                <a:latin typeface="+mj-lt"/>
              </a:rPr>
              <a:t>La reproducción puede ser asexual, por esporas, y sexual. Las hifas haploides pueden dar lugar por mitosis, es decir, asexualmente, a unas esporas llamadas conidios o </a:t>
            </a:r>
            <a:r>
              <a:rPr lang="es-MX" dirty="0" err="1" smtClean="0">
                <a:solidFill>
                  <a:schemeClr val="accent2">
                    <a:lumMod val="50000"/>
                  </a:schemeClr>
                </a:solidFill>
                <a:latin typeface="+mj-lt"/>
              </a:rPr>
              <a:t>conidiosporas</a:t>
            </a:r>
            <a:r>
              <a:rPr lang="es-MX" dirty="0" smtClean="0">
                <a:solidFill>
                  <a:schemeClr val="accent2">
                    <a:lumMod val="50000"/>
                  </a:schemeClr>
                </a:solidFill>
                <a:latin typeface="+mj-lt"/>
              </a:rPr>
              <a:t>. Las hifas diploides resultante de la unión de dos hifas haploides pueden dar lugar, por reproducción sexual, a esporas en unas estructuras tipo asca o tipo basidio. Hay dos clases de hifas: hifas cenocíticas, sin tabiques de separación entre células, e hifas tabicadas, con ellos.</a:t>
            </a:r>
          </a:p>
          <a:p>
            <a:pPr algn="just"/>
            <a:endParaRPr lang="es-MX" sz="1400" b="1" dirty="0" smtClean="0">
              <a:solidFill>
                <a:schemeClr val="accent2">
                  <a:lumMod val="50000"/>
                </a:schemeClr>
              </a:solidFill>
              <a:latin typeface="+mj-lt"/>
            </a:endParaRPr>
          </a:p>
          <a:p>
            <a:pPr algn="just"/>
            <a:endParaRPr lang="es-MX" dirty="0" smtClean="0">
              <a:solidFill>
                <a:schemeClr val="accent2">
                  <a:lumMod val="50000"/>
                </a:schemeClr>
              </a:solidFill>
              <a:latin typeface="+mj-lt"/>
            </a:endParaRPr>
          </a:p>
          <a:p>
            <a:pPr algn="just"/>
            <a:r>
              <a:rPr lang="es-MX" sz="2000" b="1" dirty="0" smtClean="0">
                <a:solidFill>
                  <a:schemeClr val="accent2">
                    <a:lumMod val="50000"/>
                  </a:schemeClr>
                </a:solidFill>
                <a:latin typeface="+mj-lt"/>
                <a:hlinkClick r:id="rId2"/>
              </a:rPr>
              <a:t>http://recursos.cnice.mec.es/biosfera/alumno/2bachillerato/micro/contenidos9.htm</a:t>
            </a:r>
            <a:endParaRPr lang="es-MX" sz="2000" b="1"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611560" y="1700809"/>
            <a:ext cx="7848872" cy="954107"/>
          </a:xfrm>
          <a:prstGeom prst="rect">
            <a:avLst/>
          </a:prstGeom>
          <a:noFill/>
        </p:spPr>
        <p:txBody>
          <a:bodyPr wrap="square" rtlCol="0">
            <a:spAutoFit/>
          </a:bodyPr>
          <a:lstStyle/>
          <a:p>
            <a:pPr algn="just"/>
            <a:r>
              <a:rPr lang="es-MX" sz="2800" b="1" dirty="0" smtClean="0">
                <a:solidFill>
                  <a:schemeClr val="accent2">
                    <a:lumMod val="50000"/>
                  </a:schemeClr>
                </a:solidFill>
                <a:latin typeface="+mj-lt"/>
              </a:rPr>
              <a:t>Ciclo reproductivo en hongos</a:t>
            </a:r>
          </a:p>
          <a:p>
            <a:pPr algn="just"/>
            <a:endParaRPr lang="es-MX" sz="2800" b="1" dirty="0">
              <a:solidFill>
                <a:schemeClr val="accent2">
                  <a:lumMod val="50000"/>
                </a:schemeClr>
              </a:solidFill>
              <a:latin typeface="+mj-lt"/>
            </a:endParaRPr>
          </a:p>
        </p:txBody>
      </p:sp>
      <p:pic>
        <p:nvPicPr>
          <p:cNvPr id="40962" name="Picture 2"/>
          <p:cNvPicPr>
            <a:picLocks noChangeAspect="1" noChangeArrowheads="1"/>
          </p:cNvPicPr>
          <p:nvPr/>
        </p:nvPicPr>
        <p:blipFill>
          <a:blip r:embed="rId2" cstate="print"/>
          <a:srcRect/>
          <a:stretch>
            <a:fillRect/>
          </a:stretch>
        </p:blipFill>
        <p:spPr bwMode="auto">
          <a:xfrm>
            <a:off x="1115616" y="2204864"/>
            <a:ext cx="6912768" cy="4170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96952"/>
            <a:ext cx="8229600" cy="1143000"/>
          </a:xfrm>
        </p:spPr>
        <p:txBody>
          <a:bodyPr>
            <a:noAutofit/>
          </a:bodyPr>
          <a:lstStyle/>
          <a:p>
            <a:pPr algn="ctr"/>
            <a:r>
              <a:rPr lang="es-MX" sz="9600" b="1" dirty="0" smtClean="0">
                <a:effectLst>
                  <a:outerShdw blurRad="50800" dist="38100" dir="10800000" algn="r" rotWithShape="0">
                    <a:schemeClr val="accent1">
                      <a:lumMod val="75000"/>
                      <a:alpha val="40000"/>
                    </a:schemeClr>
                  </a:outerShdw>
                </a:effectLst>
              </a:rPr>
              <a:t>GRACIAS</a:t>
            </a:r>
            <a:endParaRPr lang="es-MX" sz="9600" b="1" dirty="0">
              <a:effectLst>
                <a:outerShdw blurRad="50800" dist="38100" dir="10800000" algn="r" rotWithShape="0">
                  <a:schemeClr val="accent1">
                    <a:lumMod val="75000"/>
                    <a:alpha val="40000"/>
                  </a:scheme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251520" y="1268760"/>
            <a:ext cx="8496944" cy="5324535"/>
          </a:xfrm>
          <a:prstGeom prst="rect">
            <a:avLst/>
          </a:prstGeom>
          <a:noFill/>
        </p:spPr>
        <p:txBody>
          <a:bodyPr wrap="square" rtlCol="0">
            <a:spAutoFit/>
          </a:bodyPr>
          <a:lstStyle/>
          <a:p>
            <a:r>
              <a:rPr lang="es-MX" sz="2800" b="1" dirty="0" smtClean="0">
                <a:solidFill>
                  <a:schemeClr val="accent2">
                    <a:lumMod val="50000"/>
                  </a:schemeClr>
                </a:solidFill>
                <a:latin typeface="+mj-lt"/>
              </a:rPr>
              <a:t>Bacterias </a:t>
            </a:r>
          </a:p>
          <a:p>
            <a:pPr algn="ctr"/>
            <a:endParaRPr lang="es-MX" sz="1400" b="1" dirty="0">
              <a:solidFill>
                <a:schemeClr val="accent2">
                  <a:lumMod val="50000"/>
                </a:schemeClr>
              </a:solidFill>
              <a:latin typeface="+mj-lt"/>
            </a:endParaRPr>
          </a:p>
          <a:p>
            <a:pPr algn="just"/>
            <a:r>
              <a:rPr lang="es-MX" dirty="0"/>
              <a:t>Las bacterias son organismos unicelulares microscópicos, sin núcleo ni clorofila, que pueden presentarse desnudas o con una cápsula gelatinosa, aisladas o en grupos y que pueden tener cilios o flagelos</a:t>
            </a:r>
            <a:r>
              <a:rPr lang="es-MX" dirty="0" smtClean="0"/>
              <a:t>.</a:t>
            </a:r>
          </a:p>
          <a:p>
            <a:pPr algn="just"/>
            <a:endParaRPr lang="es-MX" dirty="0"/>
          </a:p>
          <a:p>
            <a:pPr algn="just"/>
            <a:r>
              <a:rPr lang="es-MX" dirty="0"/>
              <a:t>La bacteria es el más simple y abundante de los organismos y puede vivir en tierra, agua, materia orgánica o en plantas y animales</a:t>
            </a:r>
            <a:r>
              <a:rPr lang="es-MX" dirty="0" smtClean="0"/>
              <a:t>.</a:t>
            </a:r>
          </a:p>
          <a:p>
            <a:pPr algn="just"/>
            <a:endParaRPr lang="es-MX" dirty="0"/>
          </a:p>
          <a:p>
            <a:pPr algn="just"/>
            <a:r>
              <a:rPr lang="es-MX" dirty="0"/>
              <a:t>Tienen una gran importancia en la naturaleza, pues están presentes en los ciclos naturales del nitrógeno, del carbono, del fósforo, etc. y pueden transformar sustancias orgánicas en inorgánicas y viceversa</a:t>
            </a:r>
            <a:r>
              <a:rPr lang="es-MX" dirty="0" smtClean="0"/>
              <a:t>.</a:t>
            </a:r>
          </a:p>
          <a:p>
            <a:pPr algn="just"/>
            <a:endParaRPr lang="es-MX" dirty="0"/>
          </a:p>
          <a:p>
            <a:pPr algn="just"/>
            <a:r>
              <a:rPr lang="es-MX" dirty="0"/>
              <a:t>Son también muy importantes en las fermentaciones aprovechadas por la industria y en la producción de antibióticos</a:t>
            </a:r>
            <a:r>
              <a:rPr lang="es-MX" dirty="0" smtClean="0"/>
              <a:t>.</a:t>
            </a:r>
          </a:p>
          <a:p>
            <a:pPr algn="just"/>
            <a:endParaRPr lang="es-MX" dirty="0"/>
          </a:p>
          <a:p>
            <a:pPr algn="just"/>
            <a:r>
              <a:rPr lang="es-MX" dirty="0"/>
              <a:t>Desempeñan un factor importante en la destrucción de plantas y animales muertos.</a:t>
            </a:r>
          </a:p>
          <a:p>
            <a:pPr algn="ctr"/>
            <a:endParaRPr lang="es-MX" sz="2800" b="1" dirty="0">
              <a:solidFill>
                <a:schemeClr val="accent2">
                  <a:lumMod val="50000"/>
                </a:schemeClr>
              </a:solidFill>
              <a:latin typeface="+mj-lt"/>
            </a:endParaRPr>
          </a:p>
        </p:txBody>
      </p:sp>
      <p:sp>
        <p:nvSpPr>
          <p:cNvPr id="22530" name="AutoShape 2" descr="bacteria00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532" name="AutoShape 4" descr="bacteria00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467544" y="1556792"/>
            <a:ext cx="4108561" cy="523220"/>
          </a:xfrm>
          <a:prstGeom prst="rect">
            <a:avLst/>
          </a:prstGeom>
          <a:noFill/>
        </p:spPr>
        <p:txBody>
          <a:bodyPr wrap="none" rtlCol="0">
            <a:spAutoFit/>
          </a:bodyPr>
          <a:lstStyle/>
          <a:p>
            <a:pPr algn="ctr"/>
            <a:r>
              <a:rPr lang="es-MX" sz="2800" b="1" dirty="0" smtClean="0">
                <a:solidFill>
                  <a:schemeClr val="accent2">
                    <a:lumMod val="50000"/>
                  </a:schemeClr>
                </a:solidFill>
                <a:latin typeface="+mj-lt"/>
              </a:rPr>
              <a:t>Estructura de una bacteria</a:t>
            </a:r>
            <a:endParaRPr lang="es-MX" sz="2800" b="1" dirty="0">
              <a:solidFill>
                <a:schemeClr val="accent2">
                  <a:lumMod val="50000"/>
                </a:schemeClr>
              </a:solidFill>
              <a:latin typeface="+mj-lt"/>
            </a:endParaRPr>
          </a:p>
        </p:txBody>
      </p:sp>
      <p:sp>
        <p:nvSpPr>
          <p:cNvPr id="22530" name="AutoShape 2" descr="bacteria00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532" name="AutoShape 4" descr="bacteria00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533" name="Picture 5" descr="C:\Users\usuario\Pictures\I.E. NACIONAL\reproducción\bacteria005.jpg"/>
          <p:cNvPicPr>
            <a:picLocks noChangeAspect="1" noChangeArrowheads="1"/>
          </p:cNvPicPr>
          <p:nvPr/>
        </p:nvPicPr>
        <p:blipFill>
          <a:blip r:embed="rId2" cstate="print"/>
          <a:srcRect/>
          <a:stretch>
            <a:fillRect/>
          </a:stretch>
        </p:blipFill>
        <p:spPr bwMode="auto">
          <a:xfrm>
            <a:off x="1115616" y="2105941"/>
            <a:ext cx="7098488" cy="452467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uario\Pictures\I.E. NACIONAL\reproducción\713px-EscherichiaColi_NIAI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0.gstatic.com/images?q=tbn:ANd9GcT_twtTExAtl4vfSsxC3AiICmwG2MJn_ov6jTODp8LicyNVIcDD8pRde9kX7Q"/>
          <p:cNvPicPr>
            <a:picLocks noChangeAspect="1" noChangeArrowheads="1"/>
          </p:cNvPicPr>
          <p:nvPr/>
        </p:nvPicPr>
        <p:blipFill>
          <a:blip r:embed="rId2" cstate="print"/>
          <a:srcRect/>
          <a:stretch>
            <a:fillRect/>
          </a:stretch>
        </p:blipFill>
        <p:spPr bwMode="auto">
          <a:xfrm>
            <a:off x="-1" y="0"/>
            <a:ext cx="4067945" cy="3356992"/>
          </a:xfrm>
          <a:prstGeom prst="rect">
            <a:avLst/>
          </a:prstGeom>
          <a:noFill/>
        </p:spPr>
      </p:pic>
      <p:pic>
        <p:nvPicPr>
          <p:cNvPr id="5" name="Picture 2" descr="C:\Users\usuario\Pictures\I.E. NACIONAL\reproducción\bacterias-biodiesel-plastic.jpg"/>
          <p:cNvPicPr>
            <a:picLocks noChangeAspect="1" noChangeArrowheads="1"/>
          </p:cNvPicPr>
          <p:nvPr/>
        </p:nvPicPr>
        <p:blipFill>
          <a:blip r:embed="rId3" cstate="print"/>
          <a:srcRect/>
          <a:stretch>
            <a:fillRect/>
          </a:stretch>
        </p:blipFill>
        <p:spPr bwMode="auto">
          <a:xfrm>
            <a:off x="0" y="3310128"/>
            <a:ext cx="3563888" cy="3547872"/>
          </a:xfrm>
          <a:prstGeom prst="rect">
            <a:avLst/>
          </a:prstGeom>
          <a:noFill/>
        </p:spPr>
      </p:pic>
      <p:pic>
        <p:nvPicPr>
          <p:cNvPr id="30723" name="Picture 3" descr="C:\Users\usuario\Pictures\I.E. NACIONAL\reproducción\bacteria.jpg"/>
          <p:cNvPicPr>
            <a:picLocks noChangeAspect="1" noChangeArrowheads="1"/>
          </p:cNvPicPr>
          <p:nvPr/>
        </p:nvPicPr>
        <p:blipFill>
          <a:blip r:embed="rId4" cstate="print"/>
          <a:srcRect/>
          <a:stretch>
            <a:fillRect/>
          </a:stretch>
        </p:blipFill>
        <p:spPr bwMode="auto">
          <a:xfrm>
            <a:off x="3563888" y="3356992"/>
            <a:ext cx="5580112" cy="3501008"/>
          </a:xfrm>
          <a:prstGeom prst="rect">
            <a:avLst/>
          </a:prstGeom>
          <a:noFill/>
        </p:spPr>
      </p:pic>
      <p:pic>
        <p:nvPicPr>
          <p:cNvPr id="30724" name="Picture 4" descr="C:\Users\usuario\Pictures\I.E. NACIONAL\reproducción\bacterias_verdes_luminosas-internet.jpg"/>
          <p:cNvPicPr>
            <a:picLocks noChangeAspect="1" noChangeArrowheads="1"/>
          </p:cNvPicPr>
          <p:nvPr/>
        </p:nvPicPr>
        <p:blipFill>
          <a:blip r:embed="rId5" cstate="print"/>
          <a:srcRect/>
          <a:stretch>
            <a:fillRect/>
          </a:stretch>
        </p:blipFill>
        <p:spPr bwMode="auto">
          <a:xfrm>
            <a:off x="4067944" y="0"/>
            <a:ext cx="5076056" cy="33569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64672"/>
          </a:xfrm>
        </p:spPr>
        <p:txBody>
          <a:bodyPr>
            <a:normAutofit/>
          </a:bodyPr>
          <a:lstStyle/>
          <a:p>
            <a:pPr algn="r"/>
            <a:r>
              <a:rPr lang="es-MX" sz="2800" b="1" dirty="0" smtClean="0">
                <a:effectLst>
                  <a:innerShdw blurRad="63500" dist="50800" dir="13500000">
                    <a:prstClr val="black">
                      <a:alpha val="50000"/>
                    </a:prstClr>
                  </a:innerShdw>
                </a:effectLst>
              </a:rPr>
              <a:t>REPRODUCCIÓN EN ORGANISMOS SENCILLOS</a:t>
            </a:r>
            <a:endParaRPr lang="es-MX" sz="2800" dirty="0"/>
          </a:p>
        </p:txBody>
      </p:sp>
      <p:sp>
        <p:nvSpPr>
          <p:cNvPr id="5" name="4 CuadroTexto"/>
          <p:cNvSpPr txBox="1"/>
          <p:nvPr/>
        </p:nvSpPr>
        <p:spPr>
          <a:xfrm>
            <a:off x="251520" y="1628800"/>
            <a:ext cx="8064896" cy="3323987"/>
          </a:xfrm>
          <a:prstGeom prst="rect">
            <a:avLst/>
          </a:prstGeom>
          <a:noFill/>
        </p:spPr>
        <p:txBody>
          <a:bodyPr wrap="square" rtlCol="0">
            <a:spAutoFit/>
          </a:bodyPr>
          <a:lstStyle/>
          <a:p>
            <a:r>
              <a:rPr lang="es-MX" sz="2800" b="1" dirty="0" smtClean="0">
                <a:solidFill>
                  <a:schemeClr val="accent2">
                    <a:lumMod val="50000"/>
                  </a:schemeClr>
                </a:solidFill>
                <a:latin typeface="+mj-lt"/>
              </a:rPr>
              <a:t>Cianobacterias</a:t>
            </a:r>
          </a:p>
          <a:p>
            <a:pPr algn="ctr"/>
            <a:endParaRPr lang="es-MX" sz="1400" b="1" dirty="0">
              <a:solidFill>
                <a:schemeClr val="accent2">
                  <a:lumMod val="50000"/>
                </a:schemeClr>
              </a:solidFill>
              <a:latin typeface="+mj-lt"/>
            </a:endParaRPr>
          </a:p>
          <a:p>
            <a:pPr algn="just"/>
            <a:r>
              <a:rPr lang="es-MX" sz="2400" dirty="0" smtClean="0"/>
              <a:t>Las cianobacterias (</a:t>
            </a:r>
            <a:r>
              <a:rPr lang="es-MX" sz="2400" dirty="0" err="1" smtClean="0"/>
              <a:t>Cyanobacteria</a:t>
            </a:r>
            <a:r>
              <a:rPr lang="es-MX" sz="2400" dirty="0" smtClean="0"/>
              <a:t>, gr. </a:t>
            </a:r>
            <a:r>
              <a:rPr lang="es-MX" sz="2400" dirty="0" err="1" smtClean="0"/>
              <a:t>κυανός</a:t>
            </a:r>
            <a:r>
              <a:rPr lang="es-MX" sz="2400" dirty="0" smtClean="0"/>
              <a:t> </a:t>
            </a:r>
            <a:r>
              <a:rPr lang="es-MX" sz="2400" dirty="0" err="1" smtClean="0"/>
              <a:t>kyanós</a:t>
            </a:r>
            <a:r>
              <a:rPr lang="es-MX" sz="2400" dirty="0" smtClean="0"/>
              <a:t>, "azul") son una división del reino </a:t>
            </a:r>
            <a:r>
              <a:rPr lang="es-MX" sz="2400" dirty="0" err="1" smtClean="0"/>
              <a:t>Monera</a:t>
            </a:r>
            <a:r>
              <a:rPr lang="es-MX" sz="2400" dirty="0" smtClean="0"/>
              <a:t> que comprende las bacterias capaces de realizar fotosíntesis </a:t>
            </a:r>
            <a:r>
              <a:rPr lang="es-MX" sz="2400" dirty="0" err="1" smtClean="0"/>
              <a:t>oxigénica</a:t>
            </a:r>
            <a:r>
              <a:rPr lang="es-MX" sz="2400" dirty="0" smtClean="0"/>
              <a:t> y, en algún sentido, a sus descendientes por </a:t>
            </a:r>
            <a:r>
              <a:rPr lang="es-MX" sz="2400" dirty="0" err="1" smtClean="0"/>
              <a:t>endosimbiosis</a:t>
            </a:r>
            <a:r>
              <a:rPr lang="es-MX" sz="2400" dirty="0" smtClean="0"/>
              <a:t>, los plastos. Son los únicos procariotas que llevan a cabo ese tipo de fotosíntesis, por ello también se les denomina </a:t>
            </a:r>
            <a:r>
              <a:rPr lang="es-MX" sz="2400" dirty="0" err="1" smtClean="0"/>
              <a:t>oxifotobacterias</a:t>
            </a:r>
            <a:r>
              <a:rPr lang="es-MX" sz="2400" dirty="0" smtClean="0"/>
              <a:t> (</a:t>
            </a:r>
            <a:r>
              <a:rPr lang="es-MX" sz="2400" dirty="0" err="1" smtClean="0"/>
              <a:t>Oxyphotobacteria</a:t>
            </a:r>
            <a:r>
              <a:rPr lang="es-MX" sz="2400" dirty="0" smtClean="0"/>
              <a:t>).</a:t>
            </a:r>
          </a:p>
        </p:txBody>
      </p:sp>
      <p:sp>
        <p:nvSpPr>
          <p:cNvPr id="22530" name="AutoShape 2" descr="bacteria00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532" name="AutoShape 4" descr="bacteria00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1090</TotalTime>
  <Words>1911</Words>
  <Application>Microsoft Office PowerPoint</Application>
  <PresentationFormat>Presentación en pantalla (4:3)</PresentationFormat>
  <Paragraphs>271</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Flujo</vt:lpstr>
      <vt:lpstr> CIENCIAS NATURALES – BIOLOGÍA  REPRODUCCIÓN EN  ORGANISMOS SENCILLOS  </vt:lpstr>
      <vt:lpstr>REPRODUCCIÓN EN  ORGANISMOS SENCILLOS</vt:lpstr>
      <vt:lpstr>REPRODUCCIÓN EN ORGANISMOS SENCILLOS</vt:lpstr>
      <vt:lpstr>REPRODUCCIÓN EN ORGANISMOS SENCILLOS</vt:lpstr>
      <vt:lpstr>REPRODUCCIÓN EN ORGANISMOS SENCILLOS</vt:lpstr>
      <vt:lpstr>REPRODUCCIÓN EN ORGANISMOS SENCILLOS</vt:lpstr>
      <vt:lpstr>Presentación de PowerPoint</vt:lpstr>
      <vt:lpstr>Presentación de PowerPoint</vt:lpstr>
      <vt:lpstr>REPRODUCCIÓN EN ORGANISMOS SENCILLOS</vt:lpstr>
      <vt:lpstr>REPRODUCCIÓN EN ORGANISMOS SENCILLOS</vt:lpstr>
      <vt:lpstr>Presentación de PowerPoint</vt:lpstr>
      <vt:lpstr>REPRODUCCIÓN EN MÓNERAS</vt:lpstr>
      <vt:lpstr>REPRODUCCIÓN EN MÓNERAS</vt:lpstr>
      <vt:lpstr>REPRODUCCIÓN EN MÓNERAS</vt:lpstr>
      <vt:lpstr>REPRODUCCIÓN EN MÓNERAS</vt:lpstr>
      <vt:lpstr>REPRODUCCIÓN EN MÓNERAS</vt:lpstr>
      <vt:lpstr>REPRODUCCIÓN EN MÓNERAS</vt:lpstr>
      <vt:lpstr>REPRODUCCIÓN EN MÓNERAS</vt:lpstr>
      <vt:lpstr>REPRODUCCIÓN EN ORGANISMOS SENCILLOS</vt:lpstr>
      <vt:lpstr>REPRODUCCIÓN EN ORGANISMOS SENCILLOS</vt:lpstr>
      <vt:lpstr>REPRODUCCIÓN EN ORGANISMOS SENCILLOS</vt:lpstr>
      <vt:lpstr>Presentación de PowerPoint</vt:lpstr>
      <vt:lpstr>REPRODUCCIÓN EN ORGANISMOS SENCILLOS</vt:lpstr>
      <vt:lpstr>REPRODUCCIÓN EN ORGANISMOS SENCILLOS</vt:lpstr>
      <vt:lpstr>REPRODUCCIÓN EN ORGANISMOS SENCILLOS</vt:lpstr>
      <vt:lpstr>REPRODUCCIÓN EN ORGANISMOS SENCILLOS</vt:lpstr>
      <vt:lpstr>Presentación de PowerPoint</vt:lpstr>
      <vt:lpstr>REPRODUCCIÓN EN ORGANISMOS SENCILLOS</vt:lpstr>
      <vt:lpstr>Presentación de PowerPoint</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REPRODUCCIÓN EN ORGANISMOS SENCILLOS</vt:lpstr>
      <vt:lpstr>GRACIAS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REPRODUCCIÓN EN  ORGANISMOS SENCILLOS</dc:title>
  <dc:creator>usuario</dc:creator>
  <cp:lastModifiedBy>pc</cp:lastModifiedBy>
  <cp:revision>86</cp:revision>
  <dcterms:created xsi:type="dcterms:W3CDTF">2012-02-26T15:37:54Z</dcterms:created>
  <dcterms:modified xsi:type="dcterms:W3CDTF">2015-03-14T13:33:42Z</dcterms:modified>
</cp:coreProperties>
</file>