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9" r:id="rId1"/>
  </p:sldMasterIdLst>
  <p:notesMasterIdLst>
    <p:notesMasterId r:id="rId68"/>
  </p:notesMasterIdLst>
  <p:sldIdLst>
    <p:sldId id="321" r:id="rId2"/>
    <p:sldId id="256" r:id="rId3"/>
    <p:sldId id="263" r:id="rId4"/>
    <p:sldId id="257" r:id="rId5"/>
    <p:sldId id="267" r:id="rId6"/>
    <p:sldId id="265" r:id="rId7"/>
    <p:sldId id="258" r:id="rId8"/>
    <p:sldId id="264" r:id="rId9"/>
    <p:sldId id="259" r:id="rId10"/>
    <p:sldId id="260" r:id="rId11"/>
    <p:sldId id="262" r:id="rId12"/>
    <p:sldId id="261" r:id="rId13"/>
    <p:sldId id="314" r:id="rId14"/>
    <p:sldId id="269" r:id="rId15"/>
    <p:sldId id="268" r:id="rId16"/>
    <p:sldId id="271" r:id="rId17"/>
    <p:sldId id="272" r:id="rId18"/>
    <p:sldId id="318" r:id="rId19"/>
    <p:sldId id="319" r:id="rId20"/>
    <p:sldId id="320" r:id="rId21"/>
    <p:sldId id="317" r:id="rId22"/>
    <p:sldId id="273" r:id="rId23"/>
    <p:sldId id="274" r:id="rId24"/>
    <p:sldId id="275" r:id="rId25"/>
    <p:sldId id="276" r:id="rId26"/>
    <p:sldId id="270" r:id="rId27"/>
    <p:sldId id="277" r:id="rId28"/>
    <p:sldId id="278" r:id="rId29"/>
    <p:sldId id="293" r:id="rId30"/>
    <p:sldId id="279" r:id="rId31"/>
    <p:sldId id="280" r:id="rId32"/>
    <p:sldId id="281" r:id="rId33"/>
    <p:sldId id="283" r:id="rId34"/>
    <p:sldId id="286" r:id="rId35"/>
    <p:sldId id="282" r:id="rId36"/>
    <p:sldId id="292" r:id="rId37"/>
    <p:sldId id="284" r:id="rId38"/>
    <p:sldId id="285" r:id="rId39"/>
    <p:sldId id="287" r:id="rId40"/>
    <p:sldId id="288" r:id="rId41"/>
    <p:sldId id="289" r:id="rId42"/>
    <p:sldId id="290" r:id="rId43"/>
    <p:sldId id="291" r:id="rId44"/>
    <p:sldId id="294" r:id="rId45"/>
    <p:sldId id="298" r:id="rId46"/>
    <p:sldId id="297" r:id="rId47"/>
    <p:sldId id="299" r:id="rId48"/>
    <p:sldId id="300" r:id="rId49"/>
    <p:sldId id="301" r:id="rId50"/>
    <p:sldId id="304" r:id="rId51"/>
    <p:sldId id="302" r:id="rId52"/>
    <p:sldId id="303" r:id="rId53"/>
    <p:sldId id="295" r:id="rId54"/>
    <p:sldId id="305" r:id="rId55"/>
    <p:sldId id="306" r:id="rId56"/>
    <p:sldId id="315" r:id="rId57"/>
    <p:sldId id="296" r:id="rId58"/>
    <p:sldId id="316" r:id="rId59"/>
    <p:sldId id="307" r:id="rId60"/>
    <p:sldId id="308" r:id="rId61"/>
    <p:sldId id="309" r:id="rId62"/>
    <p:sldId id="310" r:id="rId63"/>
    <p:sldId id="311" r:id="rId64"/>
    <p:sldId id="312" r:id="rId65"/>
    <p:sldId id="313" r:id="rId66"/>
    <p:sldId id="322" r:id="rId6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58" autoAdjust="0"/>
  </p:normalViewPr>
  <p:slideViewPr>
    <p:cSldViewPr>
      <p:cViewPr>
        <p:scale>
          <a:sx n="71" d="100"/>
          <a:sy n="71" d="100"/>
        </p:scale>
        <p:origin x="-486" y="11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2E27CB5-B4B9-472B-9F1A-0B9CAF66C66F}" type="datetimeFigureOut">
              <a:rPr lang="es-ES"/>
              <a:pPr>
                <a:defRPr/>
              </a:pPr>
              <a:t>23/07/2013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E48466-0EF2-475A-97AA-03A604DFB9D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83AB1-D230-40ED-B7A3-8E78AB6BC27B}"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2C6C367-7EEB-4AA6-A1E9-C2E558DAB0FF}" type="slidenum">
              <a:rPr lang="es-ES" smtClean="0"/>
              <a:pPr>
                <a:defRPr/>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BCC4632-AC55-421F-9BB8-834F31C9D22F}" type="slidenum">
              <a:rPr lang="es-ES" smtClean="0"/>
              <a:pPr>
                <a:defRPr/>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4647BAF-2BB1-40D8-96C0-E8EE6B0D2714}" type="slidenum">
              <a:rPr lang="es-ES" smtClean="0"/>
              <a:pPr>
                <a:defRPr/>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2020B45-1C6D-4DE3-8D2A-6607C19DA23A}" type="slidenum">
              <a:rPr lang="es-ES" smtClean="0"/>
              <a:pPr>
                <a:defRPr/>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38BCDD5-7F41-4349-AF79-2F1D5E91A255}" type="slidenum">
              <a:rPr lang="es-ES" smtClean="0"/>
              <a:pPr>
                <a:defRPr/>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5D7D3A8-6D76-4660-96E8-E02450CDEB89}" type="slidenum">
              <a:rPr lang="es-ES" smtClean="0"/>
              <a:pPr>
                <a:defRPr/>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AE80C49-748E-49B3-915B-25BF15FC03F3}" type="slidenum">
              <a:rPr lang="es-ES" smtClean="0"/>
              <a:pPr>
                <a:defRPr/>
              </a:pPr>
              <a:t>22</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3DA2A24-97C2-4C54-ACD8-2A9530F47BD9}" type="slidenum">
              <a:rPr lang="es-ES" smtClean="0"/>
              <a:pPr>
                <a:defRPr/>
              </a:pPr>
              <a:t>23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27C63C8-9E23-47B7-A7BE-5547C5A7E491}" type="slidenum">
              <a:rPr lang="es-ES" smtClean="0"/>
              <a:pPr>
                <a:defRPr/>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301859B-C29A-4F7E-BF7B-FE3473AE41B8}" type="slidenum">
              <a:rPr lang="es-ES" smtClean="0"/>
              <a:pPr>
                <a:defRPr/>
              </a:pPr>
              <a:t>25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Recordar diferencias entre materia orgánica e inorgánica, niveles de organización y ¿Qué es una célula? Y ¿Qué un ser vivo?</a:t>
            </a:r>
          </a:p>
        </p:txBody>
      </p:sp>
      <p:sp>
        <p:nvSpPr>
          <p:cNvPr id="4" name="3 Marcador de número de diapositiva"/>
          <p:cNvSpPr>
            <a:spLocks noGrp="1"/>
          </p:cNvSpPr>
          <p:nvPr>
            <p:ph type="sldNum" sz="quarter" idx="5"/>
          </p:nvPr>
        </p:nvSpPr>
        <p:spPr/>
        <p:txBody>
          <a:bodyPr/>
          <a:lstStyle/>
          <a:p>
            <a:pPr>
              <a:defRPr/>
            </a:pPr>
            <a:fld id="{6FE96395-A71C-4239-B10C-AC145FD2683D}" type="slidenum">
              <a:rPr lang="es-ES" smtClean="0"/>
              <a:pPr>
                <a:defRPr/>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4B8B42C-3720-448F-B374-AE56BE33A295}" type="slidenum">
              <a:rPr lang="es-ES" smtClean="0"/>
              <a:pPr>
                <a:defRPr/>
              </a:pPr>
              <a:t>26</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FFCAF3E-305B-4B3E-95A8-298B9136F595}" type="slidenum">
              <a:rPr lang="es-ES" smtClean="0"/>
              <a:pPr>
                <a:defRPr/>
              </a:pPr>
              <a:t>27</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25300F6-BCB5-41A9-9944-97470532C901}" type="slidenum">
              <a:rPr lang="es-ES" smtClean="0"/>
              <a:pPr>
                <a:defRPr/>
              </a:pPr>
              <a:t>28</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1A47F7B-328E-4E6A-B7B6-8D812DC7ABB1}" type="slidenum">
              <a:rPr lang="es-ES" smtClean="0"/>
              <a:pPr>
                <a:defRPr/>
              </a:pPr>
              <a:t>29</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681B859-5E57-4958-9ACF-420D9EFC16E5}" type="slidenum">
              <a:rPr lang="es-ES" smtClean="0"/>
              <a:pPr>
                <a:defRPr/>
              </a:pPr>
              <a:t>30</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7136FA7-35CE-4441-819F-3DBF7F113F20}" type="slidenum">
              <a:rPr lang="es-ES" smtClean="0"/>
              <a:pPr>
                <a:defRPr/>
              </a:pPr>
              <a:t>31</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4552FC5-18A1-4DBF-A3E5-0F81DEDADDA3}" type="slidenum">
              <a:rPr lang="es-ES" smtClean="0"/>
              <a:pPr>
                <a:defRPr/>
              </a:pPr>
              <a:t>32</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9CCC29E-43FD-4FAE-BDB7-03EE586C555F}" type="slidenum">
              <a:rPr lang="es-ES" smtClean="0"/>
              <a:pPr>
                <a:defRPr/>
              </a:pPr>
              <a:t>33</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B78E2FA-B5D4-4CB7-B5E4-A074298A4534}" type="slidenum">
              <a:rPr lang="es-ES" smtClean="0"/>
              <a:pPr>
                <a:defRPr/>
              </a:pPr>
              <a:t>34</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6A2979F-B44F-4B9E-8081-DFBD97E0DB2E}" type="slidenum">
              <a:rPr lang="es-ES" smtClean="0"/>
              <a:pPr>
                <a:defRPr/>
              </a:pPr>
              <a:t>35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6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73786-E15A-4E6F-B0DE-0A9596F3BD10}"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E26C978-D63B-48AE-8733-876D3397F488}" type="slidenum">
              <a:rPr lang="es-ES" smtClean="0"/>
              <a:pPr>
                <a:defRPr/>
              </a:pPr>
              <a:t>36</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0B9CBCC-C945-421B-9CA1-8D1FAE852053}" type="slidenum">
              <a:rPr lang="es-ES" smtClean="0"/>
              <a:pPr>
                <a:defRPr/>
              </a:pPr>
              <a:t>37</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D83671C-9E22-413F-BCFB-1FB0EB0BC257}" type="slidenum">
              <a:rPr lang="es-ES" smtClean="0"/>
              <a:pPr>
                <a:defRPr/>
              </a:pPr>
              <a:t>38</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64B280E-4B25-4A7A-BF3A-C97BE65405FC}" type="slidenum">
              <a:rPr lang="es-ES" smtClean="0"/>
              <a:pPr>
                <a:defRPr/>
              </a:pPr>
              <a:t>39</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B1DC618-2F1E-431A-A177-C18227DD0CE3}" type="slidenum">
              <a:rPr lang="es-ES" smtClean="0"/>
              <a:pPr>
                <a:defRPr/>
              </a:pPr>
              <a:t>40</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E2B5947-D644-4CA0-8BDD-7FFA35141A39}" type="slidenum">
              <a:rPr lang="es-ES" smtClean="0"/>
              <a:pPr>
                <a:defRPr/>
              </a:pPr>
              <a:t>41</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BE083AD-4D33-49DF-90E5-B67CA4FBA142}" type="slidenum">
              <a:rPr lang="es-ES" smtClean="0"/>
              <a:pPr>
                <a:defRPr/>
              </a:pPr>
              <a:t>42</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DFED518-458B-486E-860B-A5E29720B80A}" type="slidenum">
              <a:rPr lang="es-ES" smtClean="0"/>
              <a:pPr>
                <a:defRPr/>
              </a:pPr>
              <a:t>43</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F8A08E2-35A2-4B1D-BD07-C4F1247FDEDC}" type="slidenum">
              <a:rPr lang="es-ES" smtClean="0"/>
              <a:pPr>
                <a:defRPr/>
              </a:pPr>
              <a:t>44</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2F111AE-54FC-44EC-84CE-150B24A31BA0}" type="slidenum">
              <a:rPr lang="es-ES" smtClean="0"/>
              <a:pPr>
                <a:defRPr/>
              </a:pPr>
              <a:t>45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255C6E1-CA78-4309-BA54-62ABCFADF245}" type="slidenum">
              <a:rPr lang="es-ES" smtClean="0"/>
              <a:pPr>
                <a:defRPr/>
              </a:pPr>
              <a:t>5</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B79BD0F-C117-44E5-BE96-AE979BA4674E}" type="slidenum">
              <a:rPr lang="es-ES" smtClean="0"/>
              <a:pPr>
                <a:defRPr/>
              </a:pPr>
              <a:t>46</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EEE98A8-8AD7-475F-93B9-207AB99D740F}" type="slidenum">
              <a:rPr lang="es-ES" smtClean="0"/>
              <a:pPr>
                <a:defRPr/>
              </a:pPr>
              <a:t>47</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94E85AA-AE3E-4D15-B34C-753136C98DC4}" type="slidenum">
              <a:rPr lang="es-ES" smtClean="0"/>
              <a:pPr>
                <a:defRPr/>
              </a:pPr>
              <a:t>48</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AF7ABDE-DC7F-4A52-9C65-5A5325472DCD}" type="slidenum">
              <a:rPr lang="es-ES" smtClean="0"/>
              <a:pPr>
                <a:defRPr/>
              </a:pPr>
              <a:t>49</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16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EE196B6-572D-4218-B7C7-2F80F1AFB294}" type="slidenum">
              <a:rPr lang="es-ES" smtClean="0"/>
              <a:pPr>
                <a:defRPr/>
              </a:pPr>
              <a:t>50</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C3AE4C7-B3FD-4472-93C6-D8FC081FF91A}" type="slidenum">
              <a:rPr lang="es-ES" smtClean="0"/>
              <a:pPr>
                <a:defRPr/>
              </a:pPr>
              <a:t>51</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0CDD597-367F-4C1E-AE4A-855253EDF7D7}" type="slidenum">
              <a:rPr lang="es-ES" smtClean="0"/>
              <a:pPr>
                <a:defRPr/>
              </a:pPr>
              <a:t>52</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B58DFCC-5914-423F-A703-1AB8398EE4E9}" type="slidenum">
              <a:rPr lang="es-ES" smtClean="0"/>
              <a:pPr>
                <a:defRPr/>
              </a:pPr>
              <a:t>53</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57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DC2F6A3-7CC1-480F-A2BC-34A1EE13631D}" type="slidenum">
              <a:rPr lang="es-ES" smtClean="0"/>
              <a:pPr>
                <a:defRPr/>
              </a:pPr>
              <a:t>54</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BE45E4B-BC8D-4620-93EC-FD67D7B25C61}" type="slidenum">
              <a:rPr lang="es-ES" smtClean="0"/>
              <a:pPr>
                <a:defRPr/>
              </a:pPr>
              <a:t>55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5101074-9173-4F42-856B-CA435A67E705}" type="slidenum">
              <a:rPr lang="es-ES" smtClean="0"/>
              <a:pPr>
                <a:defRPr/>
              </a:pPr>
              <a:t>6</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306553B-1B1C-4DB6-80F7-F1802F731FF2}" type="slidenum">
              <a:rPr lang="es-ES" smtClean="0"/>
              <a:pPr>
                <a:defRPr/>
              </a:pPr>
              <a:t>57</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B57CDC4-2085-4B76-ABB6-BA775E1771CB}" type="slidenum">
              <a:rPr lang="es-ES" smtClean="0">
                <a:latin typeface="Arial" pitchFamily="34" charset="0"/>
              </a:rPr>
              <a:pPr/>
              <a:t>58</a:t>
            </a:fld>
            <a:endParaRPr lang="es-ES" smtClean="0">
              <a:latin typeface="Arial" pitchFamily="34" charset="0"/>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s-E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E7E0469-436C-47C8-8CBE-8873C6446959}" type="slidenum">
              <a:rPr lang="es-ES" smtClean="0"/>
              <a:pPr>
                <a:defRPr/>
              </a:pPr>
              <a:t>59</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98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62A68F0-ED44-4A4E-A89E-1B96100BEB3B}" type="slidenum">
              <a:rPr lang="es-ES" smtClean="0"/>
              <a:pPr>
                <a:defRPr/>
              </a:pPr>
              <a:t>60</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08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63FA18E-308B-4747-95CF-C2E5183C03A7}" type="slidenum">
              <a:rPr lang="es-ES" smtClean="0"/>
              <a:pPr>
                <a:defRPr/>
              </a:pPr>
              <a:t>61</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803654A-A7DB-4EB4-9BFB-8B4CBBB8842B}" type="slidenum">
              <a:rPr lang="es-ES" smtClean="0"/>
              <a:pPr>
                <a:defRPr/>
              </a:pPr>
              <a:t>62</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7E1F899-2CF8-4825-B21F-6D9F606A04EB}" type="slidenum">
              <a:rPr lang="es-ES" smtClean="0"/>
              <a:pPr>
                <a:defRPr/>
              </a:pPr>
              <a:t>63</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5075733-250A-4205-A97F-DF066AAC1EFD}" type="slidenum">
              <a:rPr lang="es-ES" smtClean="0"/>
              <a:pPr>
                <a:defRPr/>
              </a:pPr>
              <a:t>64</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4B64D88-47F3-4B80-86CB-BCA873093AF0}" type="slidenum">
              <a:rPr lang="es-ES" smtClean="0"/>
              <a:pPr>
                <a:defRPr/>
              </a:pPr>
              <a:t>65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Recordar diferencia materia orgánica e inorgánica y niveles de organización de la materia </a:t>
            </a:r>
          </a:p>
        </p:txBody>
      </p:sp>
      <p:sp>
        <p:nvSpPr>
          <p:cNvPr id="4" name="3 Marcador de número de diapositiva"/>
          <p:cNvSpPr>
            <a:spLocks noGrp="1"/>
          </p:cNvSpPr>
          <p:nvPr>
            <p:ph type="sldNum" sz="quarter" idx="5"/>
          </p:nvPr>
        </p:nvSpPr>
        <p:spPr/>
        <p:txBody>
          <a:bodyPr/>
          <a:lstStyle/>
          <a:p>
            <a:pPr>
              <a:defRPr/>
            </a:pPr>
            <a:fld id="{6873FB69-DDD8-432E-9552-338B8BC22184}" type="slidenum">
              <a:rPr lang="es-ES" smtClean="0"/>
              <a:pPr>
                <a:defRPr/>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BB94A2F-1DCC-4917-B408-124412183CD7}" type="slidenum">
              <a:rPr lang="es-ES" smtClean="0"/>
              <a:pPr>
                <a:defRPr/>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F7D4D3C-9DE7-4D95-AAEA-41B0C9467AE2}" type="slidenum">
              <a:rPr lang="es-ES" smtClean="0"/>
              <a:pPr>
                <a:defRPr/>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189CE32-4C90-4752-8403-FB54FE603702}" type="slidenum">
              <a:rPr lang="es-ES" smtClean="0"/>
              <a:pPr>
                <a:defRPr/>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0DA11E2B-38C9-4AFD-9DA5-04B1EC820E7C}" type="datetimeFigureOut">
              <a:rPr lang="es-ES"/>
              <a:pPr>
                <a:defRPr/>
              </a:pPr>
              <a:t>23/07/2013</a:t>
            </a:fld>
            <a:endParaRPr lang="es-ES"/>
          </a:p>
        </p:txBody>
      </p:sp>
      <p:sp>
        <p:nvSpPr>
          <p:cNvPr id="7" name="19 Marcador de pie de página"/>
          <p:cNvSpPr>
            <a:spLocks noGrp="1"/>
          </p:cNvSpPr>
          <p:nvPr>
            <p:ph type="ftr" sz="quarter" idx="11"/>
          </p:nvPr>
        </p:nvSpPr>
        <p:spPr/>
        <p:txBody>
          <a:bodyPr/>
          <a:lstStyle>
            <a:lvl1pPr>
              <a:defRPr/>
            </a:lvl1pPr>
            <a:extLst/>
          </a:lstStyle>
          <a:p>
            <a:pPr>
              <a:defRPr/>
            </a:pPr>
            <a:endParaRPr lang="es-ES"/>
          </a:p>
        </p:txBody>
      </p:sp>
      <p:sp>
        <p:nvSpPr>
          <p:cNvPr id="8" name="9 Marcador de número de diapositiva"/>
          <p:cNvSpPr>
            <a:spLocks noGrp="1"/>
          </p:cNvSpPr>
          <p:nvPr>
            <p:ph type="sldNum" sz="quarter" idx="12"/>
          </p:nvPr>
        </p:nvSpPr>
        <p:spPr/>
        <p:txBody>
          <a:bodyPr/>
          <a:lstStyle>
            <a:lvl1pPr>
              <a:defRPr/>
            </a:lvl1pPr>
            <a:extLst/>
          </a:lstStyle>
          <a:p>
            <a:pPr>
              <a:defRPr/>
            </a:pPr>
            <a:fld id="{FAE4B863-AF45-4F6D-8855-E9B95A503DE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DCC8952-ED6A-46B0-A227-1780B7084797}" type="datetimeFigureOut">
              <a:rPr lang="es-ES"/>
              <a:pPr>
                <a:defRPr/>
              </a:pPr>
              <a:t>23/07/2013</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3E08C74F-F017-415B-99B8-07963C02D74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687A02DC-4A34-43BC-A327-80B5273214CE}" type="datetimeFigureOut">
              <a:rPr lang="es-ES"/>
              <a:pPr>
                <a:defRPr/>
              </a:pPr>
              <a:t>23/07/2013</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23E90874-153B-4B8E-9CE0-F4C1A270F12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0CEA5E1-81E0-474D-B7EF-9BB1536A1D51}" type="datetimeFigureOut">
              <a:rPr lang="es-ES"/>
              <a:pPr>
                <a:defRPr/>
              </a:pPr>
              <a:t>23/07/2013</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D7BF720B-F674-49D4-854B-93B105DE1E2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5FE206F8-4460-4015-BF92-8E3D5CDFE929}" type="datetimeFigureOut">
              <a:rPr lang="es-ES"/>
              <a:pPr>
                <a:defRPr/>
              </a:pPr>
              <a:t>23/07/2013</a:t>
            </a:fld>
            <a:endParaRPr lang="es-ES"/>
          </a:p>
        </p:txBody>
      </p:sp>
      <p:sp>
        <p:nvSpPr>
          <p:cNvPr id="9" name="4 Marcador de pie de página"/>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p:cNvSpPr>
            <a:spLocks noGrp="1"/>
          </p:cNvSpPr>
          <p:nvPr>
            <p:ph type="sldNum" sz="quarter" idx="12"/>
          </p:nvPr>
        </p:nvSpPr>
        <p:spPr/>
        <p:txBody>
          <a:bodyPr/>
          <a:lstStyle>
            <a:lvl1pPr>
              <a:defRPr/>
            </a:lvl1pPr>
            <a:extLst/>
          </a:lstStyle>
          <a:p>
            <a:pPr>
              <a:defRPr/>
            </a:pPr>
            <a:fld id="{29A2EED9-42AD-44D8-9D7C-38BF831F38A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D54D6FD6-F7AA-4889-B275-6C0D50E5A370}" type="datetimeFigureOut">
              <a:rPr lang="es-ES"/>
              <a:pPr>
                <a:defRPr/>
              </a:pPr>
              <a:t>23/07/2013</a:t>
            </a:fld>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71F46A4B-7391-414D-B6E0-EA50CD7A86A7}"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CE79E8CE-C838-449A-9962-4A19C4549E54}" type="datetimeFigureOut">
              <a:rPr lang="es-ES"/>
              <a:pPr>
                <a:defRPr/>
              </a:pPr>
              <a:t>23/07/2013</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9DA87337-84C4-4653-865C-8AC2476D80C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859C9D68-0EE2-4E25-AC3C-9B9A99938A38}" type="datetimeFigureOut">
              <a:rPr lang="es-ES"/>
              <a:pPr>
                <a:defRPr/>
              </a:pPr>
              <a:t>23/07/2013</a:t>
            </a:fld>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EA4AB8C4-7642-4E1B-BA88-79297BA535B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Marcador de fecha"/>
          <p:cNvSpPr>
            <a:spLocks noGrp="1"/>
          </p:cNvSpPr>
          <p:nvPr>
            <p:ph type="dt" sz="half" idx="10"/>
          </p:nvPr>
        </p:nvSpPr>
        <p:spPr/>
        <p:txBody>
          <a:bodyPr/>
          <a:lstStyle>
            <a:lvl1pPr>
              <a:defRPr/>
            </a:lvl1pPr>
            <a:extLst/>
          </a:lstStyle>
          <a:p>
            <a:pPr>
              <a:defRPr/>
            </a:pPr>
            <a:fld id="{DF971AC8-1830-4AAE-A863-00BCF97FE666}" type="datetimeFigureOut">
              <a:rPr lang="es-ES"/>
              <a:pPr>
                <a:defRPr/>
              </a:pPr>
              <a:t>23/07/2013</a:t>
            </a:fld>
            <a:endParaRPr lang="es-ES"/>
          </a:p>
        </p:txBody>
      </p:sp>
      <p:sp>
        <p:nvSpPr>
          <p:cNvPr id="5" name="2 Marcador de pie de página"/>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p:cNvSpPr>
            <a:spLocks noGrp="1"/>
          </p:cNvSpPr>
          <p:nvPr>
            <p:ph type="sldNum" sz="quarter" idx="12"/>
          </p:nvPr>
        </p:nvSpPr>
        <p:spPr/>
        <p:txBody>
          <a:bodyPr/>
          <a:lstStyle>
            <a:lvl1pPr>
              <a:defRPr/>
            </a:lvl1pPr>
            <a:extLst/>
          </a:lstStyle>
          <a:p>
            <a:pPr>
              <a:defRPr/>
            </a:pPr>
            <a:fld id="{1E2C6286-72F7-40A5-806B-79886490678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67C93C60-E75E-458D-BEA5-D0E7A124D882}" type="datetimeFigureOut">
              <a:rPr lang="es-ES"/>
              <a:pPr>
                <a:defRPr/>
              </a:pPr>
              <a:t>23/07/2013</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DA401ED1-8C95-4DDF-93AD-5B3E6B1FCA8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86BFFAA3-E412-4FF1-A6E9-1956307E904A}" type="datetimeFigureOut">
              <a:rPr lang="es-ES"/>
              <a:pPr>
                <a:defRPr/>
              </a:pPr>
              <a:t>23/07/2013</a:t>
            </a:fld>
            <a:endParaRPr lang="es-ES"/>
          </a:p>
        </p:txBody>
      </p:sp>
      <p:sp>
        <p:nvSpPr>
          <p:cNvPr id="9" name="5 Marcador de pie de página"/>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p:cNvSpPr>
            <a:spLocks noGrp="1"/>
          </p:cNvSpPr>
          <p:nvPr>
            <p:ph type="sldNum" sz="quarter" idx="12"/>
          </p:nvPr>
        </p:nvSpPr>
        <p:spPr/>
        <p:txBody>
          <a:bodyPr/>
          <a:lstStyle>
            <a:lvl1pPr>
              <a:defRPr/>
            </a:lvl1pPr>
            <a:extLst/>
          </a:lstStyle>
          <a:p>
            <a:pPr>
              <a:defRPr/>
            </a:pPr>
            <a:fld id="{F69B4DF3-352D-4445-94E6-3105E9E4B17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defRPr>
            </a:lvl1pPr>
            <a:extLst/>
          </a:lstStyle>
          <a:p>
            <a:pPr>
              <a:defRPr/>
            </a:pPr>
            <a:fld id="{D7F4E31E-94EE-47EF-B062-55972762A2F2}" type="datetimeFigureOut">
              <a:rPr lang="es-ES"/>
              <a:pPr>
                <a:defRPr/>
              </a:pPr>
              <a:t>23/07/2013</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s-ES"/>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EBAE4595-C2E5-4339-B3C1-83CD0E84319E}" type="slidenum">
              <a:rPr lang="es-ES"/>
              <a:pPr>
                <a:defRPr/>
              </a:pPr>
              <a:t>‹Nº›</a:t>
            </a:fld>
            <a:endParaRPr lang="es-ES"/>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82" r:id="rId1"/>
    <p:sldLayoutId id="2147483977" r:id="rId2"/>
    <p:sldLayoutId id="2147483983" r:id="rId3"/>
    <p:sldLayoutId id="2147483978" r:id="rId4"/>
    <p:sldLayoutId id="2147483984" r:id="rId5"/>
    <p:sldLayoutId id="2147483979" r:id="rId6"/>
    <p:sldLayoutId id="2147483985" r:id="rId7"/>
    <p:sldLayoutId id="2147483986" r:id="rId8"/>
    <p:sldLayoutId id="2147483987" r:id="rId9"/>
    <p:sldLayoutId id="2147483980" r:id="rId10"/>
    <p:sldLayoutId id="2147483981"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wikipedia.org/wiki/Francesa" TargetMode="External"/><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es.wikipedia.org/wiki/Bot%C3%A1nica" TargetMode="External"/><Relationship Id="rId5" Type="http://schemas.openxmlformats.org/officeDocument/2006/relationships/hyperlink" Target="http://es.wikipedia.org/wiki/Geolog%C3%ADa" TargetMode="External"/><Relationship Id="rId4" Type="http://schemas.openxmlformats.org/officeDocument/2006/relationships/hyperlink" Target="http://es.wikipedia.org/wiki/Biolog%C3%AD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9.gif"/></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2" descr="http://productions.caffix.org.mx/wp-content/uploads/2009/06/biolum.jpg"/>
          <p:cNvPicPr>
            <a:picLocks noChangeAspect="1" noChangeArrowheads="1"/>
          </p:cNvPicPr>
          <p:nvPr/>
        </p:nvPicPr>
        <p:blipFill>
          <a:blip r:embed="rId2"/>
          <a:srcRect/>
          <a:stretch>
            <a:fillRect/>
          </a:stretch>
        </p:blipFill>
        <p:spPr bwMode="auto">
          <a:xfrm>
            <a:off x="6227763" y="3068638"/>
            <a:ext cx="2916237" cy="2305050"/>
          </a:xfrm>
          <a:prstGeom prst="rect">
            <a:avLst/>
          </a:prstGeom>
          <a:noFill/>
          <a:ln w="9525">
            <a:noFill/>
            <a:miter lim="800000"/>
            <a:headEnd/>
            <a:tailEnd/>
          </a:ln>
        </p:spPr>
      </p:pic>
      <p:sp>
        <p:nvSpPr>
          <p:cNvPr id="20" name="19 Rectángulo"/>
          <p:cNvSpPr/>
          <p:nvPr/>
        </p:nvSpPr>
        <p:spPr>
          <a:xfrm>
            <a:off x="5940425" y="5300663"/>
            <a:ext cx="3203575" cy="15573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CO"/>
          </a:p>
        </p:txBody>
      </p:sp>
      <p:pic>
        <p:nvPicPr>
          <p:cNvPr id="9220" name="Picture 6" descr="http://www.fondosypantallas.com/wp-content/uploads/2008/04/wallpaper0027.jpg"/>
          <p:cNvPicPr>
            <a:picLocks noChangeAspect="1" noChangeArrowheads="1"/>
          </p:cNvPicPr>
          <p:nvPr/>
        </p:nvPicPr>
        <p:blipFill>
          <a:blip r:embed="rId3"/>
          <a:srcRect/>
          <a:stretch>
            <a:fillRect/>
          </a:stretch>
        </p:blipFill>
        <p:spPr bwMode="auto">
          <a:xfrm>
            <a:off x="3132138" y="692150"/>
            <a:ext cx="3095625" cy="2376488"/>
          </a:xfrm>
          <a:prstGeom prst="rect">
            <a:avLst/>
          </a:prstGeom>
          <a:noFill/>
          <a:ln w="9525">
            <a:noFill/>
            <a:miter lim="800000"/>
            <a:headEnd/>
            <a:tailEnd/>
          </a:ln>
        </p:spPr>
      </p:pic>
      <p:pic>
        <p:nvPicPr>
          <p:cNvPr id="9221" name="Picture 4" descr="http://albherto.files.wordpress.com/2011/02/camaleon1.jpg"/>
          <p:cNvPicPr>
            <a:picLocks noChangeAspect="1" noChangeArrowheads="1"/>
          </p:cNvPicPr>
          <p:nvPr/>
        </p:nvPicPr>
        <p:blipFill>
          <a:blip r:embed="rId4"/>
          <a:srcRect/>
          <a:stretch>
            <a:fillRect/>
          </a:stretch>
        </p:blipFill>
        <p:spPr bwMode="auto">
          <a:xfrm>
            <a:off x="6227763" y="908050"/>
            <a:ext cx="2916237" cy="2160588"/>
          </a:xfrm>
          <a:prstGeom prst="rect">
            <a:avLst/>
          </a:prstGeom>
          <a:noFill/>
          <a:ln w="9525">
            <a:noFill/>
            <a:miter lim="800000"/>
            <a:headEnd/>
            <a:tailEnd/>
          </a:ln>
        </p:spPr>
      </p:pic>
      <p:sp>
        <p:nvSpPr>
          <p:cNvPr id="18" name="17 Rectángulo"/>
          <p:cNvSpPr/>
          <p:nvPr/>
        </p:nvSpPr>
        <p:spPr>
          <a:xfrm>
            <a:off x="2928938" y="3068638"/>
            <a:ext cx="3816350" cy="378936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CO"/>
          </a:p>
        </p:txBody>
      </p:sp>
      <p:sp>
        <p:nvSpPr>
          <p:cNvPr id="19" name="18 Rectángulo"/>
          <p:cNvSpPr/>
          <p:nvPr/>
        </p:nvSpPr>
        <p:spPr>
          <a:xfrm>
            <a:off x="0" y="0"/>
            <a:ext cx="9144000" cy="98107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CO"/>
          </a:p>
        </p:txBody>
      </p:sp>
      <p:sp>
        <p:nvSpPr>
          <p:cNvPr id="4" name="3 Título"/>
          <p:cNvSpPr>
            <a:spLocks noGrp="1"/>
          </p:cNvSpPr>
          <p:nvPr>
            <p:ph type="ctrTitle"/>
          </p:nvPr>
        </p:nvSpPr>
        <p:spPr>
          <a:xfrm>
            <a:off x="0" y="1"/>
            <a:ext cx="8964488" cy="1000108"/>
          </a:xfrm>
        </p:spPr>
        <p:txBody>
          <a:bodyPr>
            <a:noAutofit/>
            <a:scene3d>
              <a:camera prst="perspectiveRelaxed"/>
              <a:lightRig rig="threePt" dir="t"/>
            </a:scene3d>
          </a:bodyPr>
          <a:lstStyle/>
          <a:p>
            <a:pPr algn="ctr" eaLnBrk="1" fontAlgn="auto" hangingPunct="1">
              <a:spcAft>
                <a:spcPts val="0"/>
              </a:spcAft>
              <a:defRPr/>
            </a:pPr>
            <a:r>
              <a:rPr lang="es-CO" sz="6000" b="1" dirty="0" smtClean="0">
                <a:ln>
                  <a:solidFill>
                    <a:schemeClr val="bg1"/>
                  </a:solidFill>
                </a:ln>
                <a:solidFill>
                  <a:schemeClr val="bg1"/>
                </a:solidFill>
                <a:latin typeface="Hobo Std" pitchFamily="34" charset="0"/>
              </a:rPr>
              <a:t>Evolución</a:t>
            </a:r>
            <a:endParaRPr lang="es-CO" sz="6000" b="1" dirty="0">
              <a:ln>
                <a:solidFill>
                  <a:schemeClr val="bg1"/>
                </a:solidFill>
              </a:ln>
              <a:solidFill>
                <a:schemeClr val="bg1"/>
              </a:solidFill>
              <a:latin typeface="Hobo Std" pitchFamily="34" charset="0"/>
            </a:endParaRPr>
          </a:p>
        </p:txBody>
      </p:sp>
      <p:sp>
        <p:nvSpPr>
          <p:cNvPr id="9225" name="4 Subtítulo"/>
          <p:cNvSpPr>
            <a:spLocks noGrp="1"/>
          </p:cNvSpPr>
          <p:nvPr>
            <p:ph type="subTitle" idx="1"/>
          </p:nvPr>
        </p:nvSpPr>
        <p:spPr>
          <a:xfrm>
            <a:off x="2571750" y="3286125"/>
            <a:ext cx="5214938" cy="1214438"/>
          </a:xfrm>
        </p:spPr>
        <p:txBody>
          <a:bodyPr/>
          <a:lstStyle/>
          <a:p>
            <a:pPr marL="26988" algn="ctr" eaLnBrk="1" hangingPunct="1"/>
            <a:r>
              <a:rPr lang="es-CO" sz="3200" b="1" smtClean="0">
                <a:solidFill>
                  <a:schemeClr val="bg1"/>
                </a:solidFill>
                <a:latin typeface="Harrington" pitchFamily="82" charset="0"/>
              </a:rPr>
              <a:t>John Jader Rivera Usme</a:t>
            </a:r>
          </a:p>
          <a:p>
            <a:pPr marL="26988" eaLnBrk="1" hangingPunct="1"/>
            <a:endParaRPr lang="es-CO" sz="2400" b="1" smtClean="0">
              <a:solidFill>
                <a:schemeClr val="bg1"/>
              </a:solidFill>
              <a:latin typeface="Harrington" pitchFamily="82" charset="0"/>
            </a:endParaRPr>
          </a:p>
          <a:p>
            <a:pPr marL="26988" eaLnBrk="1" hangingPunct="1"/>
            <a:endParaRPr lang="es-CO" sz="2400" b="1" smtClean="0">
              <a:solidFill>
                <a:schemeClr val="bg1"/>
              </a:solidFill>
              <a:latin typeface="Harrington" pitchFamily="82" charset="0"/>
            </a:endParaRPr>
          </a:p>
        </p:txBody>
      </p:sp>
      <p:pic>
        <p:nvPicPr>
          <p:cNvPr id="9226" name="Picture 18" descr="http://us.123rf.com/400wm/400/400/jedgcomb/jedgcomb0904/jedgcomb090400061/4763810-una-cadena-de-adn-generados-sobre-un-fondo-negro.jpg"/>
          <p:cNvPicPr>
            <a:picLocks noChangeAspect="1" noChangeArrowheads="1"/>
          </p:cNvPicPr>
          <p:nvPr/>
        </p:nvPicPr>
        <p:blipFill>
          <a:blip r:embed="rId5"/>
          <a:srcRect/>
          <a:stretch>
            <a:fillRect/>
          </a:stretch>
        </p:blipFill>
        <p:spPr bwMode="auto">
          <a:xfrm>
            <a:off x="0" y="908050"/>
            <a:ext cx="3132138" cy="2305050"/>
          </a:xfrm>
          <a:prstGeom prst="rect">
            <a:avLst/>
          </a:prstGeom>
          <a:noFill/>
          <a:ln w="9525">
            <a:noFill/>
            <a:miter lim="800000"/>
            <a:headEnd/>
            <a:tailEnd/>
          </a:ln>
        </p:spPr>
      </p:pic>
      <p:pic>
        <p:nvPicPr>
          <p:cNvPr id="9227" name="Picture 14" descr="http://1.bp.blogspot.com/_n1VEhQSGCKo/TU75XmgxcII/AAAAAAAAAVI/-CyU1mnMKKg/s1600/172779_Medusas20Abstractas_800.jpg"/>
          <p:cNvPicPr>
            <a:picLocks noChangeAspect="1" noChangeArrowheads="1"/>
          </p:cNvPicPr>
          <p:nvPr/>
        </p:nvPicPr>
        <p:blipFill>
          <a:blip r:embed="rId6"/>
          <a:srcRect/>
          <a:stretch>
            <a:fillRect/>
          </a:stretch>
        </p:blipFill>
        <p:spPr bwMode="auto">
          <a:xfrm>
            <a:off x="0" y="3068638"/>
            <a:ext cx="3059113" cy="2305050"/>
          </a:xfrm>
          <a:prstGeom prst="rect">
            <a:avLst/>
          </a:prstGeom>
          <a:noFill/>
          <a:ln w="9525">
            <a:noFill/>
            <a:miter lim="800000"/>
            <a:headEnd/>
            <a:tailEnd/>
          </a:ln>
        </p:spPr>
      </p:pic>
      <p:pic>
        <p:nvPicPr>
          <p:cNvPr id="9228" name="Picture 2" descr="http://t0.gstatic.com/images?q=tbn:ANd9GcQZdfiPZXtZEng3MHtHT7p0C3f3rDQfDE10lfPNkiaewE40ubkTYA"/>
          <p:cNvPicPr>
            <a:picLocks noChangeAspect="1" noChangeArrowheads="1"/>
          </p:cNvPicPr>
          <p:nvPr/>
        </p:nvPicPr>
        <p:blipFill>
          <a:blip r:embed="rId7"/>
          <a:srcRect/>
          <a:stretch>
            <a:fillRect/>
          </a:stretch>
        </p:blipFill>
        <p:spPr bwMode="auto">
          <a:xfrm>
            <a:off x="0" y="5300663"/>
            <a:ext cx="3059113" cy="1557337"/>
          </a:xfrm>
          <a:prstGeom prst="rect">
            <a:avLst/>
          </a:prstGeom>
          <a:noFill/>
          <a:ln w="9525">
            <a:noFill/>
            <a:miter lim="800000"/>
            <a:headEnd/>
            <a:tailEnd/>
          </a:ln>
        </p:spPr>
      </p:pic>
      <p:pic>
        <p:nvPicPr>
          <p:cNvPr id="9229" name="Picture 8" descr="http://wallpaper-3d-hd.ru/img/big/5/9/3/5930.jpg"/>
          <p:cNvPicPr>
            <a:picLocks noChangeAspect="1" noChangeArrowheads="1"/>
          </p:cNvPicPr>
          <p:nvPr/>
        </p:nvPicPr>
        <p:blipFill>
          <a:blip r:embed="rId8"/>
          <a:srcRect/>
          <a:stretch>
            <a:fillRect/>
          </a:stretch>
        </p:blipFill>
        <p:spPr bwMode="auto">
          <a:xfrm>
            <a:off x="3563938" y="4724400"/>
            <a:ext cx="2722562" cy="1687513"/>
          </a:xfrm>
          <a:prstGeom prst="rect">
            <a:avLst/>
          </a:prstGeom>
          <a:noFill/>
          <a:ln w="9525">
            <a:noFill/>
            <a:miter lim="800000"/>
            <a:headEnd/>
            <a:tailEnd/>
          </a:ln>
        </p:spPr>
      </p:pic>
      <p:pic>
        <p:nvPicPr>
          <p:cNvPr id="9230" name="Picture 15"/>
          <p:cNvPicPr>
            <a:picLocks noChangeAspect="1" noChangeArrowheads="1"/>
          </p:cNvPicPr>
          <p:nvPr/>
        </p:nvPicPr>
        <p:blipFill>
          <a:blip r:embed="rId9"/>
          <a:srcRect/>
          <a:stretch>
            <a:fillRect/>
          </a:stretch>
        </p:blipFill>
        <p:spPr bwMode="auto">
          <a:xfrm>
            <a:off x="3786188" y="3786188"/>
            <a:ext cx="2251075"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EVOLUCIÓN BIOLÓGICA</a:t>
            </a:r>
            <a:endParaRPr lang="es-ES" dirty="0">
              <a:solidFill>
                <a:schemeClr val="tx2">
                  <a:satMod val="130000"/>
                </a:schemeClr>
              </a:solidFill>
            </a:endParaRPr>
          </a:p>
        </p:txBody>
      </p:sp>
      <p:sp>
        <p:nvSpPr>
          <p:cNvPr id="16387" name="2 Marcador de contenido"/>
          <p:cNvSpPr>
            <a:spLocks noGrp="1"/>
          </p:cNvSpPr>
          <p:nvPr>
            <p:ph idx="1"/>
          </p:nvPr>
        </p:nvSpPr>
        <p:spPr>
          <a:xfrm>
            <a:off x="428625" y="1285875"/>
            <a:ext cx="8229600" cy="5286375"/>
          </a:xfrm>
        </p:spPr>
        <p:txBody>
          <a:bodyPr/>
          <a:lstStyle/>
          <a:p>
            <a:r>
              <a:rPr lang="es-ES" sz="2400" smtClean="0"/>
              <a:t>Transformación gradual, y progresiva, de formas de vida primitivas en otras más diferenciadas y complejas.</a:t>
            </a:r>
          </a:p>
          <a:p>
            <a:endParaRPr lang="es-ES" smtClean="0"/>
          </a:p>
          <a:p>
            <a:r>
              <a:rPr lang="es-ES" sz="2800" smtClean="0"/>
              <a:t>A lo largo de millones de años </a:t>
            </a:r>
          </a:p>
          <a:p>
            <a:pPr>
              <a:buFont typeface="Wingdings 2" pitchFamily="18" charset="2"/>
              <a:buNone/>
            </a:pPr>
            <a:r>
              <a:rPr lang="es-ES" sz="2000" smtClean="0"/>
              <a:t>(Tierra = 4600 m.a. de edad. Las rocas más antiguas  = 4000 m.a. y ya tenían restos orgánicos. Primeros fósiles de seres vivos = 3500 m.a., eran procariotas)</a:t>
            </a:r>
          </a:p>
          <a:p>
            <a:pPr>
              <a:buFont typeface="Wingdings 2" pitchFamily="18" charset="2"/>
              <a:buNone/>
            </a:pPr>
            <a:endParaRPr lang="es-ES" smtClean="0"/>
          </a:p>
          <a:p>
            <a:r>
              <a:rPr lang="es-ES" sz="2800" smtClean="0"/>
              <a:t>Da lugar a la gran diversidad actual </a:t>
            </a:r>
          </a:p>
          <a:p>
            <a:pPr>
              <a:buFont typeface="Wingdings 2" pitchFamily="18" charset="2"/>
              <a:buNone/>
            </a:pPr>
            <a:r>
              <a:rPr lang="es-ES" sz="2000" smtClean="0"/>
              <a:t>(Hoy es el momento de mayor biodiversidad en toda la historia de la Tierra. Hay 2 millones de sp descritas, pero “hay” más de 15 millones; cada año se descubren 25.000 nuevas)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100" y="571480"/>
            <a:ext cx="7499350" cy="846158"/>
          </a:xfrm>
        </p:spPr>
        <p:txBody>
          <a:bodyPr>
            <a:noAutofit/>
          </a:bodyPr>
          <a:lstStyle/>
          <a:p>
            <a:pPr fontAlgn="auto">
              <a:spcAft>
                <a:spcPts val="0"/>
              </a:spcAft>
              <a:defRPr/>
            </a:pPr>
            <a:r>
              <a:rPr lang="es-ES" sz="5400" dirty="0" smtClean="0">
                <a:solidFill>
                  <a:schemeClr val="tx2">
                    <a:satMod val="130000"/>
                  </a:schemeClr>
                </a:solidFill>
              </a:rPr>
              <a:t>TEORÍAS EVOLUTIVAS. </a:t>
            </a:r>
            <a:r>
              <a:rPr lang="es-ES" sz="2800" dirty="0" smtClean="0">
                <a:solidFill>
                  <a:schemeClr val="tx2">
                    <a:satMod val="130000"/>
                  </a:schemeClr>
                </a:solidFill>
              </a:rPr>
              <a:t/>
            </a:r>
            <a:br>
              <a:rPr lang="es-ES" sz="2800" dirty="0" smtClean="0">
                <a:solidFill>
                  <a:schemeClr val="tx2">
                    <a:satMod val="130000"/>
                  </a:schemeClr>
                </a:solidFill>
              </a:rPr>
            </a:br>
            <a:r>
              <a:rPr lang="es-ES" sz="2400" dirty="0" smtClean="0">
                <a:solidFill>
                  <a:schemeClr val="tx2">
                    <a:satMod val="130000"/>
                  </a:schemeClr>
                </a:solidFill>
              </a:rPr>
              <a:t>(</a:t>
            </a:r>
            <a:r>
              <a:rPr lang="es-ES" sz="2400" i="1" dirty="0" smtClean="0">
                <a:solidFill>
                  <a:schemeClr val="accent1"/>
                </a:solidFill>
                <a:latin typeface="Arial Unicode MS" pitchFamily="34" charset="-128"/>
                <a:ea typeface="Arial Unicode MS" pitchFamily="34" charset="-128"/>
                <a:cs typeface="Arial Unicode MS" pitchFamily="34" charset="-128"/>
              </a:rPr>
              <a:t>Tratan de explicar la gran diversidad biológica actual)</a:t>
            </a:r>
            <a:r>
              <a:rPr lang="es-ES" sz="2800" i="1" dirty="0" smtClean="0">
                <a:solidFill>
                  <a:schemeClr val="accent1"/>
                </a:solidFill>
                <a:latin typeface="Arial Unicode MS" pitchFamily="34" charset="-128"/>
                <a:ea typeface="Arial Unicode MS" pitchFamily="34" charset="-128"/>
                <a:cs typeface="Arial Unicode MS" pitchFamily="34" charset="-128"/>
              </a:rPr>
              <a:t/>
            </a:r>
            <a:br>
              <a:rPr lang="es-ES" sz="2800" i="1" dirty="0" smtClean="0">
                <a:solidFill>
                  <a:schemeClr val="accent1"/>
                </a:solidFill>
                <a:latin typeface="Arial Unicode MS" pitchFamily="34" charset="-128"/>
                <a:ea typeface="Arial Unicode MS" pitchFamily="34" charset="-128"/>
                <a:cs typeface="Arial Unicode MS" pitchFamily="34" charset="-128"/>
              </a:rPr>
            </a:br>
            <a:endParaRPr lang="es-ES" sz="2800" dirty="0">
              <a:solidFill>
                <a:schemeClr val="tx2">
                  <a:satMod val="130000"/>
                </a:schemeClr>
              </a:solidFill>
            </a:endParaRPr>
          </a:p>
        </p:txBody>
      </p:sp>
      <p:sp>
        <p:nvSpPr>
          <p:cNvPr id="17411" name="2 Marcador de contenido"/>
          <p:cNvSpPr>
            <a:spLocks noGrp="1"/>
          </p:cNvSpPr>
          <p:nvPr>
            <p:ph idx="1"/>
          </p:nvPr>
        </p:nvSpPr>
        <p:spPr>
          <a:xfrm>
            <a:off x="1000100" y="1428750"/>
            <a:ext cx="7686700" cy="5286375"/>
          </a:xfrm>
        </p:spPr>
        <p:txBody>
          <a:bodyPr>
            <a:normAutofit fontScale="92500" lnSpcReduction="10000"/>
          </a:bodyPr>
          <a:lstStyle/>
          <a:p>
            <a:pPr marL="365760" indent="-283464" fontAlgn="auto">
              <a:spcAft>
                <a:spcPts val="0"/>
              </a:spcAft>
              <a:buFont typeface="Wingdings 2" pitchFamily="18" charset="2"/>
              <a:buNone/>
              <a:defRPr/>
            </a:pPr>
            <a:r>
              <a:rPr lang="es-ES" u="sng" dirty="0" err="1" smtClean="0"/>
              <a:t>Fijistas</a:t>
            </a:r>
            <a:r>
              <a:rPr lang="es-ES" dirty="0" smtClean="0"/>
              <a:t>				</a:t>
            </a:r>
            <a:r>
              <a:rPr lang="es-ES" u="sng" dirty="0" smtClean="0"/>
              <a:t>Evolucionistas</a:t>
            </a:r>
            <a:endParaRPr lang="es-ES" sz="2000" dirty="0" smtClean="0"/>
          </a:p>
          <a:p>
            <a:pPr marL="365760" indent="-283464" fontAlgn="auto">
              <a:spcAft>
                <a:spcPts val="0"/>
              </a:spcAft>
              <a:buFont typeface="Wingdings 2" pitchFamily="18" charset="2"/>
              <a:buNone/>
              <a:defRPr/>
            </a:pPr>
            <a:r>
              <a:rPr lang="es-ES" sz="2000" dirty="0" smtClean="0"/>
              <a:t>-Todas las </a:t>
            </a:r>
            <a:r>
              <a:rPr lang="es-ES" sz="2000" dirty="0" err="1" smtClean="0"/>
              <a:t>sp</a:t>
            </a:r>
            <a:r>
              <a:rPr lang="es-ES" sz="2000" dirty="0" smtClean="0"/>
              <a:t> son invariables	          -Todos los seres vivos tienen </a:t>
            </a:r>
          </a:p>
          <a:p>
            <a:pPr marL="365760" indent="-283464" fontAlgn="auto">
              <a:spcAft>
                <a:spcPts val="0"/>
              </a:spcAft>
              <a:buFont typeface="Wingdings 2" pitchFamily="18" charset="2"/>
              <a:buNone/>
              <a:defRPr/>
            </a:pPr>
            <a:r>
              <a:rPr lang="es-ES" sz="2000" dirty="0" smtClean="0"/>
              <a:t>(han mantenido su aspecto	         </a:t>
            </a:r>
            <a:r>
              <a:rPr lang="es-ES" sz="2000" dirty="0" smtClean="0"/>
              <a:t>		  </a:t>
            </a:r>
            <a:r>
              <a:rPr lang="es-ES" sz="2000" dirty="0" smtClean="0"/>
              <a:t>un origen común, a partir </a:t>
            </a:r>
          </a:p>
          <a:p>
            <a:pPr marL="365760" indent="-283464" fontAlgn="auto">
              <a:spcAft>
                <a:spcPts val="0"/>
              </a:spcAft>
              <a:buFont typeface="Wingdings 2" pitchFamily="18" charset="2"/>
              <a:buNone/>
              <a:defRPr/>
            </a:pPr>
            <a:r>
              <a:rPr lang="es-ES" sz="2000" dirty="0" smtClean="0"/>
              <a:t>sin sufrir cambios), desde el	           cual se formaron las distintas</a:t>
            </a:r>
          </a:p>
          <a:p>
            <a:pPr marL="365760" indent="-283464" fontAlgn="auto">
              <a:spcAft>
                <a:spcPts val="0"/>
              </a:spcAft>
              <a:buFont typeface="Wingdings 2" pitchFamily="18" charset="2"/>
              <a:buNone/>
              <a:defRPr/>
            </a:pPr>
            <a:r>
              <a:rPr lang="es-ES" sz="2000" dirty="0" smtClean="0"/>
              <a:t>principio de su creación al	           </a:t>
            </a:r>
            <a:r>
              <a:rPr lang="es-ES" sz="2000" dirty="0" smtClean="0"/>
              <a:t>		</a:t>
            </a:r>
            <a:r>
              <a:rPr lang="es-ES" sz="2000" dirty="0" err="1" smtClean="0"/>
              <a:t>sp</a:t>
            </a:r>
            <a:r>
              <a:rPr lang="es-ES" sz="2000" dirty="0" smtClean="0"/>
              <a:t>, adquiriendo niveles de </a:t>
            </a:r>
          </a:p>
          <a:p>
            <a:pPr marL="365760" indent="-283464" fontAlgn="auto">
              <a:spcAft>
                <a:spcPts val="0"/>
              </a:spcAft>
              <a:buFont typeface="Wingdings 2" pitchFamily="18" charset="2"/>
              <a:buNone/>
              <a:defRPr/>
            </a:pPr>
            <a:r>
              <a:rPr lang="es-ES" sz="2000" dirty="0" smtClean="0"/>
              <a:t>principio de los tiempos por 	           </a:t>
            </a:r>
            <a:r>
              <a:rPr lang="es-ES" sz="2000" dirty="0" smtClean="0"/>
              <a:t>	de </a:t>
            </a:r>
            <a:r>
              <a:rPr lang="es-ES" sz="2000" dirty="0" smtClean="0"/>
              <a:t>complejidad superior.</a:t>
            </a:r>
          </a:p>
          <a:p>
            <a:pPr marL="365760" indent="-283464" fontAlgn="auto">
              <a:spcAft>
                <a:spcPts val="0"/>
              </a:spcAft>
              <a:buFont typeface="Wingdings 2" pitchFamily="18" charset="2"/>
              <a:buNone/>
              <a:defRPr/>
            </a:pPr>
            <a:r>
              <a:rPr lang="es-ES" sz="2000" dirty="0" smtClean="0"/>
              <a:t>“algún ser omnipotente”.</a:t>
            </a:r>
          </a:p>
          <a:p>
            <a:pPr marL="365760" indent="-283464" fontAlgn="auto">
              <a:spcAft>
                <a:spcPts val="0"/>
              </a:spcAft>
              <a:buFont typeface="Wingdings 2" pitchFamily="18" charset="2"/>
              <a:buNone/>
              <a:defRPr/>
            </a:pPr>
            <a:endParaRPr lang="es-ES" sz="2000" dirty="0" smtClean="0"/>
          </a:p>
          <a:p>
            <a:pPr marL="365760" indent="-283464" fontAlgn="auto">
              <a:spcAft>
                <a:spcPts val="0"/>
              </a:spcAft>
              <a:buFont typeface="Wingdings 2" pitchFamily="18" charset="2"/>
              <a:buNone/>
              <a:defRPr/>
            </a:pPr>
            <a:r>
              <a:rPr lang="es-ES" sz="2000" dirty="0" smtClean="0"/>
              <a:t>-Los fósiles son considerados	           -Los fósiles establecen </a:t>
            </a:r>
          </a:p>
          <a:p>
            <a:pPr marL="365760" indent="-283464" fontAlgn="auto">
              <a:spcAft>
                <a:spcPts val="0"/>
              </a:spcAft>
              <a:buFont typeface="Wingdings 2" pitchFamily="18" charset="2"/>
              <a:buNone/>
              <a:defRPr/>
            </a:pPr>
            <a:r>
              <a:rPr lang="es-ES" sz="2000" dirty="0" smtClean="0"/>
              <a:t>“caprichos de la naturaleza” o         </a:t>
            </a:r>
            <a:r>
              <a:rPr lang="es-ES" sz="2000" dirty="0" smtClean="0"/>
              <a:t>		similitudes </a:t>
            </a:r>
            <a:r>
              <a:rPr lang="es-ES" sz="2000" dirty="0" smtClean="0"/>
              <a:t>entre </a:t>
            </a:r>
            <a:r>
              <a:rPr lang="es-ES" sz="2000" dirty="0" err="1" smtClean="0"/>
              <a:t>sp</a:t>
            </a:r>
            <a:r>
              <a:rPr lang="es-ES" sz="2000" dirty="0" smtClean="0"/>
              <a:t> extintas</a:t>
            </a:r>
          </a:p>
          <a:p>
            <a:pPr marL="365760" indent="-283464" fontAlgn="auto">
              <a:spcAft>
                <a:spcPts val="0"/>
              </a:spcAft>
              <a:buFont typeface="Wingdings 2" pitchFamily="18" charset="2"/>
              <a:buNone/>
              <a:defRPr/>
            </a:pPr>
            <a:r>
              <a:rPr lang="es-ES" sz="2000" dirty="0" smtClean="0"/>
              <a:t>restos de organismos extinguidos      </a:t>
            </a:r>
            <a:r>
              <a:rPr lang="es-ES" sz="2000" dirty="0" smtClean="0"/>
              <a:t>	y </a:t>
            </a:r>
            <a:r>
              <a:rPr lang="es-ES" sz="2000" dirty="0" smtClean="0"/>
              <a:t>actuales y nos revelan una</a:t>
            </a:r>
          </a:p>
          <a:p>
            <a:pPr marL="365760" indent="-283464" fontAlgn="auto">
              <a:spcAft>
                <a:spcPts val="0"/>
              </a:spcAft>
              <a:buFont typeface="Wingdings 2" pitchFamily="18" charset="2"/>
              <a:buNone/>
              <a:defRPr/>
            </a:pPr>
            <a:r>
              <a:rPr lang="es-ES" sz="2000" dirty="0" smtClean="0"/>
              <a:t>por catástrofes naturales, tras lo      </a:t>
            </a:r>
            <a:r>
              <a:rPr lang="es-ES" sz="2000" dirty="0" smtClean="0"/>
              <a:t>		 </a:t>
            </a:r>
            <a:r>
              <a:rPr lang="es-ES" sz="2000" dirty="0" smtClean="0"/>
              <a:t>creciente complejidad y </a:t>
            </a:r>
          </a:p>
          <a:p>
            <a:pPr marL="365760" indent="-283464" fontAlgn="auto">
              <a:spcAft>
                <a:spcPts val="0"/>
              </a:spcAft>
              <a:buFont typeface="Wingdings 2" pitchFamily="18" charset="2"/>
              <a:buNone/>
              <a:defRPr/>
            </a:pPr>
            <a:r>
              <a:rPr lang="es-ES" sz="2000" dirty="0" smtClean="0"/>
              <a:t>que sucedían nuevas creaciones.    </a:t>
            </a:r>
            <a:r>
              <a:rPr lang="es-ES" sz="2000" dirty="0" smtClean="0"/>
              <a:t>		aumento </a:t>
            </a:r>
            <a:r>
              <a:rPr lang="es-ES" sz="2000" dirty="0" smtClean="0"/>
              <a:t>de la diversidad</a:t>
            </a:r>
          </a:p>
          <a:p>
            <a:pPr marL="365760" indent="-283464" fontAlgn="auto">
              <a:spcAft>
                <a:spcPts val="0"/>
              </a:spcAft>
              <a:buFont typeface="Wingdings 2" pitchFamily="18" charset="2"/>
              <a:buNone/>
              <a:defRPr/>
            </a:pPr>
            <a:r>
              <a:rPr lang="es-ES" sz="2000" dirty="0" smtClean="0"/>
              <a:t> </a:t>
            </a:r>
          </a:p>
          <a:p>
            <a:pPr marL="365760" indent="-283464" fontAlgn="auto">
              <a:spcAft>
                <a:spcPts val="0"/>
              </a:spcAft>
              <a:buFont typeface="Wingdings 2" pitchFamily="18" charset="2"/>
              <a:buNone/>
              <a:defRPr/>
            </a:pPr>
            <a:endParaRPr lang="es-ES" sz="2000" dirty="0" smtClean="0"/>
          </a:p>
          <a:p>
            <a:pPr marL="365760" indent="-283464" fontAlgn="auto">
              <a:spcAft>
                <a:spcPts val="0"/>
              </a:spcAft>
              <a:buFont typeface="Wingdings 2" pitchFamily="18" charset="2"/>
              <a:buNone/>
              <a:defRPr/>
            </a:pPr>
            <a:endParaRPr lang="es-E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357188"/>
            <a:ext cx="7729562" cy="1214437"/>
          </a:xfrm>
        </p:spPr>
        <p:txBody>
          <a:bodyPr>
            <a:normAutofit fontScale="90000"/>
          </a:bodyPr>
          <a:lstStyle/>
          <a:p>
            <a:pPr fontAlgn="auto">
              <a:spcAft>
                <a:spcPts val="0"/>
              </a:spcAft>
              <a:defRPr/>
            </a:pPr>
            <a:r>
              <a:rPr lang="es-ES" sz="4000" dirty="0" smtClean="0">
                <a:solidFill>
                  <a:schemeClr val="tx2">
                    <a:satMod val="130000"/>
                  </a:schemeClr>
                </a:solidFill>
              </a:rPr>
              <a:t>PRINCIPALES TEORÍAS EVOLUTIVAS. </a:t>
            </a:r>
            <a:r>
              <a:rPr lang="es-ES" sz="3600" dirty="0" smtClean="0">
                <a:solidFill>
                  <a:schemeClr val="tx2">
                    <a:satMod val="130000"/>
                  </a:schemeClr>
                </a:solidFill>
              </a:rPr>
              <a:t/>
            </a:r>
            <a:br>
              <a:rPr lang="es-ES" sz="3600" dirty="0" smtClean="0">
                <a:solidFill>
                  <a:schemeClr val="tx2">
                    <a:satMod val="130000"/>
                  </a:schemeClr>
                </a:solidFill>
              </a:rPr>
            </a:br>
            <a:r>
              <a:rPr lang="es-ES" sz="3600" dirty="0" smtClean="0">
                <a:solidFill>
                  <a:schemeClr val="tx2">
                    <a:satMod val="130000"/>
                  </a:schemeClr>
                </a:solidFill>
              </a:rPr>
              <a:t>(</a:t>
            </a:r>
            <a:r>
              <a:rPr lang="es-ES" sz="2700" i="1" dirty="0" smtClean="0">
                <a:solidFill>
                  <a:schemeClr val="accent1"/>
                </a:solidFill>
                <a:latin typeface="Arial Unicode MS" pitchFamily="34" charset="-128"/>
                <a:ea typeface="Arial Unicode MS" pitchFamily="34" charset="-128"/>
                <a:cs typeface="Arial Unicode MS" pitchFamily="34" charset="-128"/>
              </a:rPr>
              <a:t>Tratan de explicar la gran diversidad biológica actual)</a:t>
            </a:r>
            <a:br>
              <a:rPr lang="es-ES" sz="2700" i="1" dirty="0" smtClean="0">
                <a:solidFill>
                  <a:schemeClr val="accent1"/>
                </a:solidFill>
                <a:latin typeface="Arial Unicode MS" pitchFamily="34" charset="-128"/>
                <a:ea typeface="Arial Unicode MS" pitchFamily="34" charset="-128"/>
                <a:cs typeface="Arial Unicode MS" pitchFamily="34" charset="-128"/>
              </a:rPr>
            </a:br>
            <a:endParaRPr lang="es-ES" sz="2700" i="1" dirty="0">
              <a:solidFill>
                <a:schemeClr val="accent1"/>
              </a:solidFill>
              <a:latin typeface="Arial Unicode MS" pitchFamily="34" charset="-128"/>
              <a:ea typeface="Arial Unicode MS" pitchFamily="34" charset="-128"/>
              <a:cs typeface="Arial Unicode MS" pitchFamily="34" charset="-128"/>
            </a:endParaRPr>
          </a:p>
        </p:txBody>
      </p:sp>
      <p:sp>
        <p:nvSpPr>
          <p:cNvPr id="18435" name="2 Marcador de contenido"/>
          <p:cNvSpPr>
            <a:spLocks noGrp="1"/>
          </p:cNvSpPr>
          <p:nvPr>
            <p:ph sz="half" idx="1"/>
          </p:nvPr>
        </p:nvSpPr>
        <p:spPr>
          <a:xfrm>
            <a:off x="642938" y="1500188"/>
            <a:ext cx="4038600" cy="5176837"/>
          </a:xfrm>
        </p:spPr>
        <p:txBody>
          <a:bodyPr>
            <a:normAutofit lnSpcReduction="10000"/>
          </a:bodyPr>
          <a:lstStyle/>
          <a:p>
            <a:pPr marL="365760" indent="-283464" fontAlgn="auto">
              <a:spcAft>
                <a:spcPts val="0"/>
              </a:spcAft>
              <a:buFont typeface="Wingdings 2" pitchFamily="18" charset="2"/>
              <a:buNone/>
              <a:defRPr/>
            </a:pPr>
            <a:r>
              <a:rPr lang="es-ES" u="sng" dirty="0" smtClean="0"/>
              <a:t>FIJISTAS</a:t>
            </a:r>
          </a:p>
          <a:p>
            <a:pPr marL="365760" indent="-283464" fontAlgn="auto">
              <a:spcAft>
                <a:spcPts val="0"/>
              </a:spcAft>
              <a:buFont typeface="Wingdings 2"/>
              <a:buChar char=""/>
              <a:defRPr/>
            </a:pPr>
            <a:endParaRPr lang="es-ES" dirty="0" smtClean="0"/>
          </a:p>
          <a:p>
            <a:pPr marL="365760" indent="-283464" fontAlgn="auto">
              <a:spcAft>
                <a:spcPts val="0"/>
              </a:spcAft>
              <a:buFont typeface="Wingdings 2" pitchFamily="18" charset="2"/>
              <a:buNone/>
              <a:defRPr/>
            </a:pPr>
            <a:r>
              <a:rPr lang="es-ES" dirty="0" smtClean="0"/>
              <a:t>-Teoría </a:t>
            </a:r>
            <a:r>
              <a:rPr lang="es-ES" dirty="0" err="1" smtClean="0"/>
              <a:t>Fijista</a:t>
            </a:r>
            <a:r>
              <a:rPr lang="es-ES" dirty="0" smtClean="0"/>
              <a:t> (</a:t>
            </a:r>
            <a:r>
              <a:rPr lang="es-ES" dirty="0" err="1" smtClean="0"/>
              <a:t>Fijismo</a:t>
            </a:r>
            <a:r>
              <a:rPr lang="es-ES" dirty="0" smtClean="0"/>
              <a:t>)</a:t>
            </a:r>
          </a:p>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pitchFamily="18" charset="2"/>
              <a:buNone/>
              <a:defRPr/>
            </a:pPr>
            <a:endParaRPr lang="es-ES" dirty="0" smtClean="0"/>
          </a:p>
          <a:p>
            <a:pPr marL="365760" indent="-283464" fontAlgn="auto">
              <a:spcAft>
                <a:spcPts val="0"/>
              </a:spcAft>
              <a:buNone/>
              <a:defRPr/>
            </a:pPr>
            <a:r>
              <a:rPr lang="es-ES" dirty="0" smtClean="0"/>
              <a:t>-Teoría Catastrofista o de las creaciones Sucesivas (Catastrofismo</a:t>
            </a:r>
            <a:r>
              <a:rPr lang="es-ES" dirty="0" smtClean="0"/>
              <a:t>)</a:t>
            </a:r>
            <a:r>
              <a:rPr lang="es-ES" dirty="0" smtClean="0"/>
              <a:t> </a:t>
            </a:r>
            <a:r>
              <a:rPr lang="es-ES" dirty="0" smtClean="0"/>
              <a:t>	</a:t>
            </a:r>
            <a:r>
              <a:rPr lang="es-ES" sz="1800" dirty="0" smtClean="0"/>
              <a:t>Nacionalidad </a:t>
            </a:r>
            <a:r>
              <a:rPr lang="es-ES" sz="1800" dirty="0" smtClean="0">
                <a:hlinkClick r:id="rId3" tooltip="Francesa"/>
              </a:rPr>
              <a:t>francesa</a:t>
            </a:r>
            <a:r>
              <a:rPr lang="es-ES" sz="1800" dirty="0" smtClean="0"/>
              <a:t> Campo </a:t>
            </a:r>
            <a:r>
              <a:rPr lang="es-ES" sz="1800" dirty="0" smtClean="0"/>
              <a:t>	</a:t>
            </a:r>
            <a:r>
              <a:rPr lang="es-ES" sz="1800" dirty="0" smtClean="0">
                <a:hlinkClick r:id="rId4" tooltip="Biología"/>
              </a:rPr>
              <a:t>Biología</a:t>
            </a:r>
            <a:r>
              <a:rPr lang="es-ES" sz="1800" dirty="0" smtClean="0"/>
              <a:t>, </a:t>
            </a:r>
            <a:r>
              <a:rPr lang="es-ES" sz="1800" dirty="0" smtClean="0">
                <a:hlinkClick r:id="rId5" tooltip="Geología"/>
              </a:rPr>
              <a:t>Geología</a:t>
            </a:r>
            <a:r>
              <a:rPr lang="es-ES" sz="1800" dirty="0" smtClean="0"/>
              <a:t>, </a:t>
            </a:r>
            <a:r>
              <a:rPr lang="es-ES" sz="1800" dirty="0" smtClean="0">
                <a:hlinkClick r:id="rId6" tooltip="Botánica"/>
              </a:rPr>
              <a:t>Fósiles </a:t>
            </a:r>
            <a:r>
              <a:rPr lang="es-ES" sz="1800" dirty="0" smtClean="0">
                <a:hlinkClick r:id="rId6" tooltip="Botánica"/>
              </a:rPr>
              <a:t>	vegetales</a:t>
            </a:r>
            <a:endParaRPr lang="es-ES" dirty="0" smtClean="0"/>
          </a:p>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a:buChar char=""/>
              <a:defRPr/>
            </a:pPr>
            <a:endParaRPr lang="es-ES" dirty="0" smtClean="0"/>
          </a:p>
        </p:txBody>
      </p:sp>
      <p:sp>
        <p:nvSpPr>
          <p:cNvPr id="18436" name="3 Marcador de contenido"/>
          <p:cNvSpPr>
            <a:spLocks noGrp="1"/>
          </p:cNvSpPr>
          <p:nvPr>
            <p:ph sz="half" idx="2"/>
          </p:nvPr>
        </p:nvSpPr>
        <p:spPr>
          <a:xfrm>
            <a:off x="4648200" y="1500188"/>
            <a:ext cx="4038600" cy="4748212"/>
          </a:xfrm>
        </p:spPr>
        <p:txBody>
          <a:bodyPr>
            <a:normAutofit lnSpcReduction="10000"/>
          </a:bodyPr>
          <a:lstStyle/>
          <a:p>
            <a:pPr marL="365760" indent="-283464" fontAlgn="auto">
              <a:spcAft>
                <a:spcPts val="0"/>
              </a:spcAft>
              <a:buFont typeface="Wingdings 2" pitchFamily="18" charset="2"/>
              <a:buNone/>
              <a:defRPr/>
            </a:pPr>
            <a:r>
              <a:rPr lang="es-ES" u="sng" smtClean="0"/>
              <a:t>EVOLUCIONISTAS</a:t>
            </a:r>
          </a:p>
          <a:p>
            <a:pPr marL="365760" indent="-283464" fontAlgn="auto">
              <a:spcAft>
                <a:spcPts val="0"/>
              </a:spcAft>
              <a:buFont typeface="Wingdings 2"/>
              <a:buChar char=""/>
              <a:defRPr/>
            </a:pPr>
            <a:endParaRPr lang="es-ES" smtClean="0"/>
          </a:p>
          <a:p>
            <a:pPr marL="365760" indent="-283464" fontAlgn="auto">
              <a:spcAft>
                <a:spcPts val="0"/>
              </a:spcAft>
              <a:buFont typeface="Wingdings 2" pitchFamily="18" charset="2"/>
              <a:buNone/>
              <a:defRPr/>
            </a:pPr>
            <a:r>
              <a:rPr lang="es-ES" smtClean="0"/>
              <a:t>-Teoría de Lamarck </a:t>
            </a:r>
          </a:p>
          <a:p>
            <a:pPr marL="365760" indent="-283464" fontAlgn="auto">
              <a:spcAft>
                <a:spcPts val="0"/>
              </a:spcAft>
              <a:buFont typeface="Wingdings 2" pitchFamily="18" charset="2"/>
              <a:buNone/>
              <a:defRPr/>
            </a:pPr>
            <a:endParaRPr lang="es-ES" smtClean="0"/>
          </a:p>
          <a:p>
            <a:pPr marL="365760" indent="-283464" fontAlgn="auto">
              <a:spcAft>
                <a:spcPts val="0"/>
              </a:spcAft>
              <a:buFont typeface="Wingdings 2" pitchFamily="18" charset="2"/>
              <a:buNone/>
              <a:defRPr/>
            </a:pPr>
            <a:r>
              <a:rPr lang="es-ES" smtClean="0"/>
              <a:t>-Teoría de la selección </a:t>
            </a:r>
          </a:p>
          <a:p>
            <a:pPr marL="365760" indent="-283464" fontAlgn="auto">
              <a:spcAft>
                <a:spcPts val="0"/>
              </a:spcAft>
              <a:buFont typeface="Wingdings 2" pitchFamily="18" charset="2"/>
              <a:buNone/>
              <a:defRPr/>
            </a:pPr>
            <a:r>
              <a:rPr lang="es-ES" smtClean="0"/>
              <a:t>natural de Darwin</a:t>
            </a:r>
          </a:p>
          <a:p>
            <a:pPr marL="365760" indent="-283464" fontAlgn="auto">
              <a:spcAft>
                <a:spcPts val="0"/>
              </a:spcAft>
              <a:buFont typeface="Wingdings 2" pitchFamily="18" charset="2"/>
              <a:buNone/>
              <a:defRPr/>
            </a:pPr>
            <a:endParaRPr lang="es-ES" smtClean="0"/>
          </a:p>
          <a:p>
            <a:pPr marL="365760" indent="-283464" fontAlgn="auto">
              <a:spcAft>
                <a:spcPts val="0"/>
              </a:spcAft>
              <a:buFont typeface="Wingdings 2" pitchFamily="18" charset="2"/>
              <a:buNone/>
              <a:defRPr/>
            </a:pPr>
            <a:r>
              <a:rPr lang="es-ES" smtClean="0"/>
              <a:t>-El Neodarwinismo</a:t>
            </a:r>
          </a:p>
          <a:p>
            <a:pPr marL="365760" indent="-283464" fontAlgn="auto">
              <a:spcAft>
                <a:spcPts val="0"/>
              </a:spcAft>
              <a:buFont typeface="Wingdings 2" pitchFamily="18" charset="2"/>
              <a:buNone/>
              <a:defRPr/>
            </a:pPr>
            <a:endParaRPr lang="es-ES" smtClean="0"/>
          </a:p>
          <a:p>
            <a:pPr marL="365760" indent="-283464" fontAlgn="auto">
              <a:spcAft>
                <a:spcPts val="0"/>
              </a:spcAft>
              <a:buFont typeface="Wingdings 2" pitchFamily="18" charset="2"/>
              <a:buNone/>
              <a:defRPr/>
            </a:pPr>
            <a:r>
              <a:rPr lang="es-ES" smtClean="0"/>
              <a:t>-Teorías actuales</a:t>
            </a:r>
          </a:p>
        </p:txBody>
      </p:sp>
      <p:pic>
        <p:nvPicPr>
          <p:cNvPr id="96258" name="Picture 2" descr="Georges Cuvier.jpg"/>
          <p:cNvPicPr>
            <a:picLocks noChangeAspect="1" noChangeArrowheads="1"/>
          </p:cNvPicPr>
          <p:nvPr/>
        </p:nvPicPr>
        <p:blipFill>
          <a:blip r:embed="rId7"/>
          <a:srcRect/>
          <a:stretch>
            <a:fillRect/>
          </a:stretch>
        </p:blipFill>
        <p:spPr bwMode="auto">
          <a:xfrm>
            <a:off x="0" y="5012535"/>
            <a:ext cx="1476372" cy="184546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4 Imagen" descr="origem-da-vida3.jpg"/>
          <p:cNvPicPr>
            <a:picLocks noChangeAspect="1"/>
          </p:cNvPicPr>
          <p:nvPr/>
        </p:nvPicPr>
        <p:blipFill>
          <a:blip r:embed="rId2"/>
          <a:srcRect t="24408" b="4585"/>
          <a:stretch>
            <a:fillRect/>
          </a:stretch>
        </p:blipFill>
        <p:spPr bwMode="auto">
          <a:xfrm>
            <a:off x="0" y="3143250"/>
            <a:ext cx="6965950" cy="3714750"/>
          </a:xfrm>
          <a:prstGeom prst="rect">
            <a:avLst/>
          </a:prstGeom>
          <a:noFill/>
          <a:ln w="9525">
            <a:noFill/>
            <a:miter lim="800000"/>
            <a:headEnd/>
            <a:tailEnd/>
          </a:ln>
        </p:spPr>
      </p:pic>
      <p:sp>
        <p:nvSpPr>
          <p:cNvPr id="2" name="1 Título"/>
          <p:cNvSpPr>
            <a:spLocks noGrp="1"/>
          </p:cNvSpPr>
          <p:nvPr>
            <p:ph type="title"/>
          </p:nvPr>
        </p:nvSpPr>
        <p:spPr>
          <a:xfrm>
            <a:off x="7786688" y="142875"/>
            <a:ext cx="857250" cy="6429375"/>
          </a:xfrm>
        </p:spPr>
        <p:txBody>
          <a:bodyPr>
            <a:noAutofit/>
          </a:bodyPr>
          <a:lstStyle/>
          <a:p>
            <a:pPr algn="ctr" eaLnBrk="1" fontAlgn="auto" hangingPunct="1">
              <a:spcAft>
                <a:spcPts val="0"/>
              </a:spcAft>
              <a:defRPr/>
            </a:pPr>
            <a:r>
              <a:rPr lang="es-ES" sz="4000" b="1" dirty="0" smtClean="0">
                <a:solidFill>
                  <a:srgbClr val="0070C0"/>
                </a:solidFill>
              </a:rPr>
              <a:t>P</a:t>
            </a:r>
            <a:br>
              <a:rPr lang="es-ES" sz="4000" b="1" dirty="0" smtClean="0">
                <a:solidFill>
                  <a:srgbClr val="0070C0"/>
                </a:solidFill>
              </a:rPr>
            </a:br>
            <a:r>
              <a:rPr lang="es-ES" sz="4000" b="1" dirty="0" smtClean="0">
                <a:solidFill>
                  <a:srgbClr val="0070C0"/>
                </a:solidFill>
              </a:rPr>
              <a:t>a</a:t>
            </a:r>
            <a:br>
              <a:rPr lang="es-ES" sz="4000" b="1" dirty="0" smtClean="0">
                <a:solidFill>
                  <a:srgbClr val="0070C0"/>
                </a:solidFill>
              </a:rPr>
            </a:br>
            <a:r>
              <a:rPr lang="es-ES" sz="4000" b="1" dirty="0" smtClean="0">
                <a:solidFill>
                  <a:srgbClr val="0070C0"/>
                </a:solidFill>
              </a:rPr>
              <a:t>n</a:t>
            </a:r>
            <a:br>
              <a:rPr lang="es-ES" sz="4000" b="1" dirty="0" smtClean="0">
                <a:solidFill>
                  <a:srgbClr val="0070C0"/>
                </a:solidFill>
              </a:rPr>
            </a:br>
            <a:r>
              <a:rPr lang="es-ES" sz="4000" b="1" dirty="0" smtClean="0">
                <a:solidFill>
                  <a:srgbClr val="0070C0"/>
                </a:solidFill>
              </a:rPr>
              <a:t>s</a:t>
            </a:r>
            <a:br>
              <a:rPr lang="es-ES" sz="4000" b="1" dirty="0" smtClean="0">
                <a:solidFill>
                  <a:srgbClr val="0070C0"/>
                </a:solidFill>
              </a:rPr>
            </a:br>
            <a:r>
              <a:rPr lang="es-ES" sz="4000" b="1" dirty="0" smtClean="0">
                <a:solidFill>
                  <a:srgbClr val="0070C0"/>
                </a:solidFill>
              </a:rPr>
              <a:t>p</a:t>
            </a:r>
            <a:br>
              <a:rPr lang="es-ES" sz="4000" b="1" dirty="0" smtClean="0">
                <a:solidFill>
                  <a:srgbClr val="0070C0"/>
                </a:solidFill>
              </a:rPr>
            </a:br>
            <a:r>
              <a:rPr lang="es-ES" sz="4000" b="1" dirty="0" smtClean="0">
                <a:solidFill>
                  <a:srgbClr val="0070C0"/>
                </a:solidFill>
              </a:rPr>
              <a:t>e</a:t>
            </a:r>
            <a:br>
              <a:rPr lang="es-ES" sz="4000" b="1" dirty="0" smtClean="0">
                <a:solidFill>
                  <a:srgbClr val="0070C0"/>
                </a:solidFill>
              </a:rPr>
            </a:br>
            <a:r>
              <a:rPr lang="es-ES" sz="4000" b="1" dirty="0" smtClean="0">
                <a:solidFill>
                  <a:srgbClr val="0070C0"/>
                </a:solidFill>
              </a:rPr>
              <a:t>r</a:t>
            </a:r>
            <a:br>
              <a:rPr lang="es-ES" sz="4000" b="1" dirty="0" smtClean="0">
                <a:solidFill>
                  <a:srgbClr val="0070C0"/>
                </a:solidFill>
              </a:rPr>
            </a:br>
            <a:r>
              <a:rPr lang="es-ES" sz="4000" b="1" dirty="0" smtClean="0">
                <a:solidFill>
                  <a:srgbClr val="0070C0"/>
                </a:solidFill>
              </a:rPr>
              <a:t>m</a:t>
            </a:r>
            <a:br>
              <a:rPr lang="es-ES" sz="4000" b="1" dirty="0" smtClean="0">
                <a:solidFill>
                  <a:srgbClr val="0070C0"/>
                </a:solidFill>
              </a:rPr>
            </a:br>
            <a:r>
              <a:rPr lang="es-ES" sz="4000" b="1" dirty="0" smtClean="0">
                <a:solidFill>
                  <a:srgbClr val="0070C0"/>
                </a:solidFill>
              </a:rPr>
              <a:t>i</a:t>
            </a:r>
            <a:br>
              <a:rPr lang="es-ES" sz="4000" b="1" dirty="0" smtClean="0">
                <a:solidFill>
                  <a:srgbClr val="0070C0"/>
                </a:solidFill>
              </a:rPr>
            </a:br>
            <a:r>
              <a:rPr lang="es-ES" sz="4000" b="1" dirty="0" smtClean="0">
                <a:solidFill>
                  <a:srgbClr val="0070C0"/>
                </a:solidFill>
              </a:rPr>
              <a:t>a</a:t>
            </a:r>
            <a:endParaRPr lang="es-ES" sz="4000" b="1" dirty="0">
              <a:solidFill>
                <a:srgbClr val="0070C0"/>
              </a:solidFill>
            </a:endParaRPr>
          </a:p>
        </p:txBody>
      </p:sp>
      <p:pic>
        <p:nvPicPr>
          <p:cNvPr id="18436" name="3 Marcador de contenido" descr="panspermia.jpg"/>
          <p:cNvPicPr>
            <a:picLocks noGrp="1" noChangeAspect="1"/>
          </p:cNvPicPr>
          <p:nvPr>
            <p:ph idx="1"/>
          </p:nvPr>
        </p:nvPicPr>
        <p:blipFill>
          <a:blip r:embed="rId3"/>
          <a:srcRect/>
          <a:stretch>
            <a:fillRect/>
          </a:stretch>
        </p:blipFill>
        <p:spPr>
          <a:xfrm>
            <a:off x="0" y="0"/>
            <a:ext cx="6929438" cy="324802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TEORÍAS EVOLUCIONISTAS</a:t>
            </a:r>
            <a:endParaRPr lang="es-ES" dirty="0">
              <a:solidFill>
                <a:schemeClr val="tx2">
                  <a:satMod val="130000"/>
                </a:schemeClr>
              </a:solidFill>
            </a:endParaRPr>
          </a:p>
        </p:txBody>
      </p:sp>
      <p:sp>
        <p:nvSpPr>
          <p:cNvPr id="19459" name="5 Marcador de contenido"/>
          <p:cNvSpPr>
            <a:spLocks noGrp="1"/>
          </p:cNvSpPr>
          <p:nvPr>
            <p:ph idx="1"/>
          </p:nvPr>
        </p:nvSpPr>
        <p:spPr>
          <a:xfrm>
            <a:off x="457200" y="1428750"/>
            <a:ext cx="8229600" cy="5026025"/>
          </a:xfrm>
        </p:spPr>
        <p:txBody>
          <a:bodyPr/>
          <a:lstStyle/>
          <a:p>
            <a:r>
              <a:rPr lang="es-ES" sz="3600" smtClean="0"/>
              <a:t>¿Cuáles eran los mecanismos de la evolución?</a:t>
            </a:r>
          </a:p>
          <a:p>
            <a:pPr lvl="1" algn="just"/>
            <a:r>
              <a:rPr lang="es-ES" sz="2400" smtClean="0"/>
              <a:t>Surgieron distintas hipótesis para explicar las causas que originan el cambio en los seres vivos, es decir, para determinar que factores provocan la formación de especies y la aparición de nuevos tipos de organización.</a:t>
            </a:r>
          </a:p>
          <a:p>
            <a:pPr lvl="1" algn="just"/>
            <a:r>
              <a:rPr lang="es-ES" sz="2400" smtClean="0"/>
              <a:t>Los científicos que defendían estas teorías carecían de los soportes teóricos imprescindibles para su confirmación: la existencia de los genes y las mutaciones</a:t>
            </a:r>
          </a:p>
          <a:p>
            <a:pPr lvl="1" algn="just"/>
            <a:endParaRPr lang="es-E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EL LAMARCKISMO </a:t>
            </a:r>
            <a:r>
              <a:rPr lang="es-ES" sz="2400" dirty="0" smtClean="0">
                <a:solidFill>
                  <a:schemeClr val="tx2">
                    <a:satMod val="130000"/>
                  </a:schemeClr>
                </a:solidFill>
              </a:rPr>
              <a:t>(S. XVIII)</a:t>
            </a:r>
            <a:endParaRPr lang="es-ES" sz="2400" dirty="0">
              <a:solidFill>
                <a:schemeClr val="tx2">
                  <a:satMod val="130000"/>
                </a:schemeClr>
              </a:solidFill>
            </a:endParaRPr>
          </a:p>
        </p:txBody>
      </p:sp>
      <p:sp>
        <p:nvSpPr>
          <p:cNvPr id="20483" name="5 Marcador de contenido"/>
          <p:cNvSpPr>
            <a:spLocks noGrp="1"/>
          </p:cNvSpPr>
          <p:nvPr>
            <p:ph idx="1"/>
          </p:nvPr>
        </p:nvSpPr>
        <p:spPr>
          <a:xfrm>
            <a:off x="928661" y="1428750"/>
            <a:ext cx="7729563" cy="5000625"/>
          </a:xfrm>
        </p:spPr>
        <p:txBody>
          <a:bodyPr>
            <a:normAutofit lnSpcReduction="10000"/>
          </a:bodyPr>
          <a:lstStyle/>
          <a:p>
            <a:pPr marL="365760" indent="-283464" fontAlgn="auto">
              <a:spcAft>
                <a:spcPts val="0"/>
              </a:spcAft>
              <a:buFont typeface="Wingdings 2"/>
              <a:buChar char=""/>
              <a:defRPr/>
            </a:pPr>
            <a:r>
              <a:rPr lang="es-ES" sz="2400" dirty="0" smtClean="0"/>
              <a:t>Principios fundamentales:</a:t>
            </a:r>
          </a:p>
          <a:p>
            <a:pPr marL="522287" indent="-457200" fontAlgn="auto">
              <a:spcAft>
                <a:spcPts val="0"/>
              </a:spcAft>
              <a:buFont typeface="+mj-lt"/>
              <a:buAutoNum type="arabicPeriod"/>
              <a:defRPr/>
            </a:pPr>
            <a:r>
              <a:rPr lang="es-ES" sz="2400" dirty="0" smtClean="0"/>
              <a:t>Tendencia innata al </a:t>
            </a:r>
            <a:r>
              <a:rPr lang="es-ES" sz="2400" dirty="0" smtClean="0"/>
              <a:t>perfeccionamiento</a:t>
            </a:r>
          </a:p>
          <a:p>
            <a:pPr marL="522287" indent="-457200" fontAlgn="auto">
              <a:spcAft>
                <a:spcPts val="0"/>
              </a:spcAft>
              <a:buNone/>
              <a:defRPr/>
            </a:pPr>
            <a:r>
              <a:rPr lang="es-ES" sz="2400" dirty="0" smtClean="0"/>
              <a:t>	</a:t>
            </a:r>
            <a:r>
              <a:rPr lang="es-ES" sz="2400" dirty="0" smtClean="0"/>
              <a:t> </a:t>
            </a:r>
            <a:r>
              <a:rPr lang="es-ES" sz="1800" dirty="0" smtClean="0"/>
              <a:t>(les permite adaptarse a los distintos ambientes)</a:t>
            </a:r>
          </a:p>
          <a:p>
            <a:pPr marL="365760" indent="-283464" fontAlgn="auto">
              <a:spcAft>
                <a:spcPts val="0"/>
              </a:spcAft>
              <a:buFont typeface="+mj-lt"/>
              <a:buAutoNum type="arabicPeriod"/>
              <a:defRPr/>
            </a:pPr>
            <a:endParaRPr lang="es-ES" sz="1800" dirty="0" smtClean="0"/>
          </a:p>
          <a:p>
            <a:pPr marL="522287" indent="-457200" fontAlgn="auto">
              <a:spcAft>
                <a:spcPts val="0"/>
              </a:spcAft>
              <a:buFont typeface="+mj-lt"/>
              <a:buAutoNum type="arabicPeriod"/>
              <a:defRPr/>
            </a:pPr>
            <a:r>
              <a:rPr lang="es-ES" sz="2400" dirty="0" smtClean="0"/>
              <a:t>La influencia del medio en el que se desarrollan las </a:t>
            </a:r>
            <a:r>
              <a:rPr lang="es-ES" sz="2400" dirty="0" err="1" smtClean="0"/>
              <a:t>sp</a:t>
            </a:r>
            <a:r>
              <a:rPr lang="es-ES" sz="2400" dirty="0" smtClean="0"/>
              <a:t> determina cambios en estas. (</a:t>
            </a:r>
            <a:r>
              <a:rPr lang="es-ES" sz="2000" dirty="0" smtClean="0"/>
              <a:t>Ley del uso y el desuso y la función crea al órgano)</a:t>
            </a:r>
            <a:endParaRPr lang="es-ES" sz="2400" dirty="0" smtClean="0"/>
          </a:p>
          <a:p>
            <a:pPr marL="522287" indent="-457200" fontAlgn="auto">
              <a:spcAft>
                <a:spcPts val="0"/>
              </a:spcAft>
              <a:buFont typeface="+mj-lt"/>
              <a:buAutoNum type="arabicPeriod"/>
              <a:defRPr/>
            </a:pPr>
            <a:endParaRPr lang="es-ES" sz="2400" dirty="0" smtClean="0"/>
          </a:p>
          <a:p>
            <a:pPr marL="522287" indent="-457200" fontAlgn="auto">
              <a:spcAft>
                <a:spcPts val="0"/>
              </a:spcAft>
              <a:buFont typeface="+mj-lt"/>
              <a:buAutoNum type="arabicPeriod"/>
              <a:defRPr/>
            </a:pPr>
            <a:r>
              <a:rPr lang="es-ES" sz="2400" dirty="0" smtClean="0"/>
              <a:t>Herencia de los caracteres adquiridos </a:t>
            </a:r>
            <a:r>
              <a:rPr lang="es-ES" sz="2000" dirty="0" smtClean="0"/>
              <a:t>(son transmitidos a la descendencia). ¡ERROR!</a:t>
            </a:r>
          </a:p>
          <a:p>
            <a:pPr marL="365760" indent="-283464" fontAlgn="auto">
              <a:spcAft>
                <a:spcPts val="0"/>
              </a:spcAft>
              <a:buFont typeface="Wingdings 2"/>
              <a:buChar char=""/>
              <a:defRPr/>
            </a:pPr>
            <a:endParaRPr lang="es-ES" sz="2000" dirty="0" smtClean="0"/>
          </a:p>
          <a:p>
            <a:pPr marL="365760" indent="-283464" fontAlgn="auto">
              <a:spcAft>
                <a:spcPts val="0"/>
              </a:spcAft>
              <a:buFont typeface="Wingdings 2"/>
              <a:buChar char=""/>
              <a:defRPr/>
            </a:pPr>
            <a:r>
              <a:rPr lang="es-ES" sz="2800" dirty="0" smtClean="0"/>
              <a:t>Así, por adaptación a los distintos ambientes surgen las distintas especies.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74638"/>
            <a:ext cx="6572296" cy="1143000"/>
          </a:xfrm>
        </p:spPr>
        <p:txBody>
          <a:bodyPr/>
          <a:lstStyle/>
          <a:p>
            <a:pPr fontAlgn="auto">
              <a:spcAft>
                <a:spcPts val="0"/>
              </a:spcAft>
              <a:defRPr/>
            </a:pPr>
            <a:r>
              <a:rPr lang="es-ES" dirty="0" smtClean="0">
                <a:solidFill>
                  <a:schemeClr val="tx2">
                    <a:satMod val="130000"/>
                  </a:schemeClr>
                </a:solidFill>
              </a:rPr>
              <a:t>EL LAMARCKISMO (II)</a:t>
            </a:r>
            <a:endParaRPr lang="es-ES" dirty="0">
              <a:solidFill>
                <a:schemeClr val="tx2">
                  <a:satMod val="130000"/>
                </a:schemeClr>
              </a:solidFill>
            </a:endParaRPr>
          </a:p>
        </p:txBody>
      </p:sp>
      <p:sp>
        <p:nvSpPr>
          <p:cNvPr id="21507" name="2 Marcador de contenido"/>
          <p:cNvSpPr>
            <a:spLocks noGrp="1"/>
          </p:cNvSpPr>
          <p:nvPr>
            <p:ph idx="1"/>
          </p:nvPr>
        </p:nvSpPr>
        <p:spPr>
          <a:xfrm>
            <a:off x="2357422" y="1447800"/>
            <a:ext cx="6577028" cy="5267348"/>
          </a:xfrm>
        </p:spPr>
        <p:txBody>
          <a:bodyPr/>
          <a:lstStyle/>
          <a:p>
            <a:r>
              <a:rPr lang="es-ES" u="sng" dirty="0" smtClean="0"/>
              <a:t>Ejemplos típicos</a:t>
            </a:r>
          </a:p>
          <a:p>
            <a:pPr>
              <a:buFont typeface="Wingdings 2" pitchFamily="18" charset="2"/>
              <a:buNone/>
            </a:pPr>
            <a:endParaRPr lang="es-ES" dirty="0" smtClean="0"/>
          </a:p>
          <a:p>
            <a:pPr>
              <a:buFont typeface="Wingdings 2" pitchFamily="18" charset="2"/>
              <a:buNone/>
            </a:pPr>
            <a:r>
              <a:rPr lang="es-ES" sz="2400" dirty="0" smtClean="0"/>
              <a:t>1. Lamarck (Jirafa):</a:t>
            </a:r>
            <a:r>
              <a:rPr lang="es-ES" sz="2000" dirty="0" smtClean="0"/>
              <a:t> </a:t>
            </a:r>
            <a:r>
              <a:rPr lang="es-ES" sz="1600" dirty="0" smtClean="0"/>
              <a:t>en su esfuerzo por </a:t>
            </a:r>
          </a:p>
          <a:p>
            <a:pPr>
              <a:buFont typeface="Wingdings 2" pitchFamily="18" charset="2"/>
              <a:buNone/>
            </a:pPr>
            <a:r>
              <a:rPr lang="es-ES" sz="1600" dirty="0" smtClean="0"/>
              <a:t>alcanzar  las hojas de los árboles, desarrollaron </a:t>
            </a:r>
          </a:p>
          <a:p>
            <a:pPr>
              <a:buFont typeface="Wingdings 2" pitchFamily="18" charset="2"/>
              <a:buNone/>
            </a:pPr>
            <a:r>
              <a:rPr lang="es-ES" sz="1600" dirty="0" smtClean="0"/>
              <a:t>patas y cuellos más largos. Los nuevos “caracteres </a:t>
            </a:r>
          </a:p>
          <a:p>
            <a:pPr>
              <a:buFont typeface="Wingdings 2" pitchFamily="18" charset="2"/>
              <a:buNone/>
            </a:pPr>
            <a:r>
              <a:rPr lang="es-ES" sz="1600" dirty="0" smtClean="0"/>
              <a:t>adquiridos” por adaptación al medio serían luego </a:t>
            </a:r>
          </a:p>
          <a:p>
            <a:pPr>
              <a:buFont typeface="Wingdings 2" pitchFamily="18" charset="2"/>
              <a:buNone/>
            </a:pPr>
            <a:r>
              <a:rPr lang="es-ES" sz="1600" dirty="0" smtClean="0"/>
              <a:t>heredados por los descendientes.</a:t>
            </a:r>
          </a:p>
          <a:p>
            <a:pPr>
              <a:buFont typeface="Wingdings 2" pitchFamily="18" charset="2"/>
              <a:buNone/>
            </a:pPr>
            <a:endParaRPr lang="es-ES" sz="2400" dirty="0" smtClean="0"/>
          </a:p>
          <a:p>
            <a:pPr>
              <a:buFont typeface="Wingdings 2" pitchFamily="18" charset="2"/>
              <a:buNone/>
            </a:pPr>
            <a:r>
              <a:rPr lang="es-ES" sz="2400" dirty="0" smtClean="0"/>
              <a:t>2. El experimento de </a:t>
            </a:r>
            <a:r>
              <a:rPr lang="es-ES" sz="2400" dirty="0" err="1" smtClean="0"/>
              <a:t>Weissman</a:t>
            </a:r>
            <a:r>
              <a:rPr lang="es-ES" sz="2400" dirty="0" smtClean="0"/>
              <a:t> (ratones)</a:t>
            </a:r>
          </a:p>
          <a:p>
            <a:pPr>
              <a:buFont typeface="Wingdings 2" pitchFamily="18" charset="2"/>
              <a:buNone/>
            </a:pPr>
            <a:endParaRPr lang="es-ES" sz="2400" dirty="0" smtClean="0"/>
          </a:p>
          <a:p>
            <a:pPr>
              <a:buFont typeface="Wingdings 2" pitchFamily="18" charset="2"/>
              <a:buNone/>
            </a:pPr>
            <a:r>
              <a:rPr lang="es-ES" sz="2400" dirty="0" smtClean="0"/>
              <a:t>3. ”Masa muscular. Ponerse moreno al tomar el sol”</a:t>
            </a:r>
          </a:p>
          <a:p>
            <a:pPr>
              <a:buFont typeface="Wingdings 2" pitchFamily="18" charset="2"/>
              <a:buNone/>
            </a:pPr>
            <a:endParaRPr lang="es-ES" sz="2400" dirty="0" smtClean="0"/>
          </a:p>
          <a:p>
            <a:pPr lvl="1">
              <a:buFont typeface="Verdana" pitchFamily="34" charset="0"/>
              <a:buNone/>
            </a:pPr>
            <a:endParaRPr lang="es-ES" dirty="0" smtClean="0"/>
          </a:p>
        </p:txBody>
      </p:sp>
      <p:pic>
        <p:nvPicPr>
          <p:cNvPr id="21508" name="4 Imagen" descr="Lamarck y jirafas.png"/>
          <p:cNvPicPr>
            <a:picLocks noChangeAspect="1"/>
          </p:cNvPicPr>
          <p:nvPr/>
        </p:nvPicPr>
        <p:blipFill>
          <a:blip r:embed="rId3"/>
          <a:srcRect/>
          <a:stretch>
            <a:fillRect/>
          </a:stretch>
        </p:blipFill>
        <p:spPr bwMode="auto">
          <a:xfrm>
            <a:off x="6429375" y="642938"/>
            <a:ext cx="2543175" cy="4591050"/>
          </a:xfrm>
          <a:prstGeom prst="rect">
            <a:avLst/>
          </a:prstGeom>
          <a:noFill/>
          <a:ln w="9525">
            <a:noFill/>
            <a:miter lim="800000"/>
            <a:headEnd/>
            <a:tailEnd/>
          </a:ln>
        </p:spPr>
      </p:pic>
      <p:pic>
        <p:nvPicPr>
          <p:cNvPr id="90114" name="Picture 2" descr="http://upload.wikimedia.org/wikipedia/commons/thumb/b/bd/Weismanntr.jpg/250px-Weismanntr.jpg"/>
          <p:cNvPicPr>
            <a:picLocks noChangeAspect="1" noChangeArrowheads="1"/>
          </p:cNvPicPr>
          <p:nvPr/>
        </p:nvPicPr>
        <p:blipFill>
          <a:blip r:embed="rId4"/>
          <a:srcRect/>
          <a:stretch>
            <a:fillRect/>
          </a:stretch>
        </p:blipFill>
        <p:spPr bwMode="auto">
          <a:xfrm>
            <a:off x="0" y="1928802"/>
            <a:ext cx="2381250" cy="32385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EL LAMARCKISMO (III)</a:t>
            </a:r>
            <a:endParaRPr lang="es-ES" dirty="0">
              <a:solidFill>
                <a:schemeClr val="tx2">
                  <a:satMod val="130000"/>
                </a:schemeClr>
              </a:solidFill>
            </a:endParaRPr>
          </a:p>
        </p:txBody>
      </p:sp>
      <p:sp>
        <p:nvSpPr>
          <p:cNvPr id="22531" name="2 Marcador de contenido"/>
          <p:cNvSpPr>
            <a:spLocks noGrp="1"/>
          </p:cNvSpPr>
          <p:nvPr>
            <p:ph idx="1"/>
          </p:nvPr>
        </p:nvSpPr>
        <p:spPr/>
        <p:txBody>
          <a:bodyPr/>
          <a:lstStyle/>
          <a:p>
            <a:r>
              <a:rPr lang="es-ES" sz="4400" u="sng" dirty="0" smtClean="0"/>
              <a:t>Error</a:t>
            </a:r>
            <a:r>
              <a:rPr lang="es-ES" dirty="0" smtClean="0"/>
              <a:t> fundamental:</a:t>
            </a:r>
          </a:p>
          <a:p>
            <a:pPr>
              <a:buFont typeface="Wingdings 2" pitchFamily="18" charset="2"/>
              <a:buNone/>
            </a:pPr>
            <a:endParaRPr lang="es-ES" dirty="0" smtClean="0"/>
          </a:p>
          <a:p>
            <a:pPr>
              <a:buFont typeface="Wingdings 2" pitchFamily="18" charset="2"/>
              <a:buNone/>
            </a:pPr>
            <a:r>
              <a:rPr lang="es-ES" sz="3600" dirty="0" smtClean="0"/>
              <a:t>Los caracteres adquiridos durante la vida, no se transmiten a la descendencia pues no afectan al material genético </a:t>
            </a:r>
          </a:p>
          <a:p>
            <a:endParaRPr lang="es-ES" dirty="0" smtClean="0"/>
          </a:p>
        </p:txBody>
      </p:sp>
      <p:pic>
        <p:nvPicPr>
          <p:cNvPr id="4" name="Picture 4"/>
          <p:cNvPicPr>
            <a:picLocks noChangeAspect="1" noChangeArrowheads="1"/>
          </p:cNvPicPr>
          <p:nvPr/>
        </p:nvPicPr>
        <p:blipFill>
          <a:blip r:embed="rId3"/>
          <a:srcRect/>
          <a:stretch>
            <a:fillRect/>
          </a:stretch>
        </p:blipFill>
        <p:spPr>
          <a:xfrm>
            <a:off x="6929454" y="495718"/>
            <a:ext cx="2214546" cy="239194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62000" y="146050"/>
            <a:ext cx="7772400" cy="1143000"/>
          </a:xfrm>
          <a:prstGeom prst="rect">
            <a:avLst/>
          </a:prstGeom>
          <a:noFill/>
          <a:ln w="9525">
            <a:noFill/>
            <a:miter lim="800000"/>
            <a:headEnd/>
            <a:tailEnd/>
          </a:ln>
          <a:effectLst/>
        </p:spPr>
        <p:txBody>
          <a:bodyPr anchor="ctr"/>
          <a:lstStyle/>
          <a:p>
            <a:pPr algn="ctr">
              <a:defRPr/>
            </a:pPr>
            <a:r>
              <a:rPr lang="en-US" sz="4400" b="1" dirty="0">
                <a:solidFill>
                  <a:srgbClr val="0070C0"/>
                </a:solidFill>
                <a:effectLst>
                  <a:outerShdw blurRad="38100" dist="38100" dir="2700000" algn="tl">
                    <a:srgbClr val="000000"/>
                  </a:outerShdw>
                </a:effectLst>
              </a:rPr>
              <a:t>Charles Darwin, 1809-1882</a:t>
            </a:r>
          </a:p>
        </p:txBody>
      </p:sp>
      <p:pic>
        <p:nvPicPr>
          <p:cNvPr id="43011" name="Picture 3" descr="7yroldDarwin"/>
          <p:cNvPicPr>
            <a:picLocks noChangeAspect="1" noChangeArrowheads="1"/>
          </p:cNvPicPr>
          <p:nvPr/>
        </p:nvPicPr>
        <p:blipFill>
          <a:blip r:embed="rId2">
            <a:lum bright="6000"/>
          </a:blip>
          <a:srcRect l="6886" r="10474"/>
          <a:stretch>
            <a:fillRect/>
          </a:stretch>
        </p:blipFill>
        <p:spPr bwMode="auto">
          <a:xfrm>
            <a:off x="228600" y="1365250"/>
            <a:ext cx="2743200" cy="4724400"/>
          </a:xfrm>
          <a:prstGeom prst="rect">
            <a:avLst/>
          </a:prstGeom>
          <a:noFill/>
          <a:ln w="28575">
            <a:solidFill>
              <a:schemeClr val="tx1"/>
            </a:solidFill>
            <a:miter lim="800000"/>
            <a:headEnd/>
            <a:tailEnd/>
          </a:ln>
        </p:spPr>
      </p:pic>
      <p:pic>
        <p:nvPicPr>
          <p:cNvPr id="43012" name="Picture 4" descr="1854"/>
          <p:cNvPicPr>
            <a:picLocks noChangeAspect="1" noChangeArrowheads="1"/>
          </p:cNvPicPr>
          <p:nvPr/>
        </p:nvPicPr>
        <p:blipFill>
          <a:blip r:embed="rId3">
            <a:lum bright="-6000"/>
          </a:blip>
          <a:srcRect l="7462"/>
          <a:stretch>
            <a:fillRect/>
          </a:stretch>
        </p:blipFill>
        <p:spPr bwMode="auto">
          <a:xfrm>
            <a:off x="3048000" y="1365250"/>
            <a:ext cx="2835275" cy="4724400"/>
          </a:xfrm>
          <a:prstGeom prst="rect">
            <a:avLst/>
          </a:prstGeom>
          <a:noFill/>
          <a:ln w="28575">
            <a:solidFill>
              <a:schemeClr val="tx1"/>
            </a:solidFill>
            <a:miter lim="800000"/>
            <a:headEnd/>
            <a:tailEnd/>
          </a:ln>
        </p:spPr>
      </p:pic>
      <p:pic>
        <p:nvPicPr>
          <p:cNvPr id="43013" name="Picture 5" descr="1880"/>
          <p:cNvPicPr>
            <a:picLocks noChangeAspect="1" noChangeArrowheads="1"/>
          </p:cNvPicPr>
          <p:nvPr/>
        </p:nvPicPr>
        <p:blipFill>
          <a:blip r:embed="rId4"/>
          <a:srcRect l="4352" r="8614"/>
          <a:stretch>
            <a:fillRect/>
          </a:stretch>
        </p:blipFill>
        <p:spPr bwMode="auto">
          <a:xfrm>
            <a:off x="5943600" y="1365250"/>
            <a:ext cx="3000375" cy="4724400"/>
          </a:xfrm>
          <a:prstGeom prst="rect">
            <a:avLst/>
          </a:prstGeom>
          <a:noFill/>
          <a:ln w="28575">
            <a:solidFill>
              <a:schemeClr val="tx1"/>
            </a:solidFill>
            <a:miter lim="800000"/>
            <a:headEnd/>
            <a:tailEnd/>
          </a:ln>
        </p:spPr>
      </p:pic>
      <p:sp>
        <p:nvSpPr>
          <p:cNvPr id="59398" name="Text Box 6"/>
          <p:cNvSpPr txBox="1">
            <a:spLocks noChangeArrowheads="1"/>
          </p:cNvSpPr>
          <p:nvPr/>
        </p:nvSpPr>
        <p:spPr bwMode="auto">
          <a:xfrm>
            <a:off x="838200" y="6089650"/>
            <a:ext cx="15240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FDFD19"/>
                </a:solidFill>
                <a:effectLst>
                  <a:outerShdw blurRad="38100" dist="38100" dir="2700000" algn="tl">
                    <a:srgbClr val="000000"/>
                  </a:outerShdw>
                </a:effectLst>
                <a:latin typeface="Times New Roman" pitchFamily="18" charset="0"/>
              </a:rPr>
              <a:t>1816</a:t>
            </a:r>
          </a:p>
        </p:txBody>
      </p:sp>
      <p:sp>
        <p:nvSpPr>
          <p:cNvPr id="59399" name="Text Box 7"/>
          <p:cNvSpPr txBox="1">
            <a:spLocks noChangeArrowheads="1"/>
          </p:cNvSpPr>
          <p:nvPr/>
        </p:nvSpPr>
        <p:spPr bwMode="auto">
          <a:xfrm>
            <a:off x="3733800" y="6089650"/>
            <a:ext cx="19050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FDFD19"/>
                </a:solidFill>
                <a:effectLst>
                  <a:outerShdw blurRad="38100" dist="38100" dir="2700000" algn="tl">
                    <a:srgbClr val="000000"/>
                  </a:outerShdw>
                </a:effectLst>
                <a:latin typeface="Times New Roman" pitchFamily="18" charset="0"/>
              </a:rPr>
              <a:t>1854</a:t>
            </a:r>
          </a:p>
        </p:txBody>
      </p:sp>
      <p:sp>
        <p:nvSpPr>
          <p:cNvPr id="59400" name="Text Box 8"/>
          <p:cNvSpPr txBox="1">
            <a:spLocks noChangeArrowheads="1"/>
          </p:cNvSpPr>
          <p:nvPr/>
        </p:nvSpPr>
        <p:spPr bwMode="auto">
          <a:xfrm>
            <a:off x="6705600" y="6089650"/>
            <a:ext cx="2286000" cy="762000"/>
          </a:xfrm>
          <a:prstGeom prst="rect">
            <a:avLst/>
          </a:prstGeom>
          <a:noFill/>
          <a:ln w="9525">
            <a:noFill/>
            <a:miter lim="800000"/>
            <a:headEnd/>
            <a:tailEnd/>
          </a:ln>
          <a:effectLst/>
        </p:spPr>
        <p:txBody>
          <a:bodyPr>
            <a:spAutoFit/>
          </a:bodyPr>
          <a:lstStyle/>
          <a:p>
            <a:pPr>
              <a:spcBef>
                <a:spcPct val="50000"/>
              </a:spcBef>
              <a:defRPr/>
            </a:pPr>
            <a:r>
              <a:rPr lang="en-US" sz="4400" b="1">
                <a:solidFill>
                  <a:srgbClr val="FDFD19"/>
                </a:solidFill>
                <a:effectLst>
                  <a:outerShdw blurRad="38100" dist="38100" dir="2700000" algn="tl">
                    <a:srgbClr val="000000"/>
                  </a:outerShdw>
                </a:effectLst>
                <a:latin typeface="Times New Roman" pitchFamily="18" charset="0"/>
              </a:rPr>
              <a:t>1880</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2"/>
          <a:srcRect/>
          <a:stretch>
            <a:fillRect/>
          </a:stretch>
        </p:blipFill>
        <p:spPr bwMode="auto">
          <a:xfrm>
            <a:off x="8010525" y="1628775"/>
            <a:ext cx="1133475" cy="1079500"/>
          </a:xfrm>
          <a:prstGeom prst="rect">
            <a:avLst/>
          </a:prstGeom>
          <a:noFill/>
          <a:ln w="9525">
            <a:noFill/>
            <a:miter lim="800000"/>
            <a:headEnd/>
            <a:tailEnd/>
          </a:ln>
        </p:spPr>
      </p:pic>
      <p:pic>
        <p:nvPicPr>
          <p:cNvPr id="44035" name="Picture 5"/>
          <p:cNvPicPr>
            <a:picLocks noChangeAspect="1" noChangeArrowheads="1"/>
          </p:cNvPicPr>
          <p:nvPr/>
        </p:nvPicPr>
        <p:blipFill>
          <a:blip r:embed="rId3"/>
          <a:srcRect/>
          <a:stretch>
            <a:fillRect/>
          </a:stretch>
        </p:blipFill>
        <p:spPr bwMode="auto">
          <a:xfrm>
            <a:off x="7896225" y="0"/>
            <a:ext cx="1247775" cy="1268413"/>
          </a:xfrm>
          <a:prstGeom prst="rect">
            <a:avLst/>
          </a:prstGeom>
          <a:noFill/>
          <a:ln w="9525">
            <a:noFill/>
            <a:miter lim="800000"/>
            <a:headEnd/>
            <a:tailEnd/>
          </a:ln>
        </p:spPr>
      </p:pic>
      <p:sp>
        <p:nvSpPr>
          <p:cNvPr id="44036" name="2 Marcador de contenido"/>
          <p:cNvSpPr>
            <a:spLocks noGrp="1"/>
          </p:cNvSpPr>
          <p:nvPr>
            <p:ph idx="1"/>
          </p:nvPr>
        </p:nvSpPr>
        <p:spPr>
          <a:xfrm>
            <a:off x="539750" y="2133600"/>
            <a:ext cx="6553200" cy="3705225"/>
          </a:xfrm>
        </p:spPr>
        <p:txBody>
          <a:bodyPr/>
          <a:lstStyle/>
          <a:p>
            <a:pPr algn="just" eaLnBrk="1" hangingPunct="1">
              <a:buFont typeface="Wingdings 2" pitchFamily="18" charset="2"/>
              <a:buNone/>
            </a:pPr>
            <a:r>
              <a:rPr lang="es-CO" smtClean="0">
                <a:latin typeface="Tekton Pro"/>
              </a:rPr>
              <a:t>      </a:t>
            </a:r>
          </a:p>
          <a:p>
            <a:pPr algn="just" eaLnBrk="1" hangingPunct="1">
              <a:buFont typeface="Wingdings 2" pitchFamily="18" charset="2"/>
              <a:buNone/>
            </a:pPr>
            <a:endParaRPr lang="es-CO" smtClean="0">
              <a:latin typeface="Tekton Pro"/>
            </a:endParaRPr>
          </a:p>
          <a:p>
            <a:pPr algn="just" eaLnBrk="1" hangingPunct="1">
              <a:buFont typeface="Wingdings 2" pitchFamily="18" charset="2"/>
              <a:buNone/>
            </a:pPr>
            <a:endParaRPr lang="es-CO" smtClean="0">
              <a:latin typeface="Tekton Pro"/>
            </a:endParaRPr>
          </a:p>
          <a:p>
            <a:pPr algn="just" eaLnBrk="1" hangingPunct="1">
              <a:buFont typeface="Wingdings 2" pitchFamily="18" charset="2"/>
              <a:buNone/>
            </a:pPr>
            <a:endParaRPr lang="es-CO" smtClean="0">
              <a:latin typeface="Tekton Pro"/>
            </a:endParaRPr>
          </a:p>
          <a:p>
            <a:pPr algn="just" eaLnBrk="1" hangingPunct="1">
              <a:buFont typeface="Wingdings 2" pitchFamily="18" charset="2"/>
              <a:buNone/>
            </a:pPr>
            <a:endParaRPr lang="es-CO" smtClean="0">
              <a:latin typeface="Tekton Pro"/>
            </a:endParaRPr>
          </a:p>
          <a:p>
            <a:pPr algn="just" eaLnBrk="1" hangingPunct="1">
              <a:buFont typeface="Wingdings 2" pitchFamily="18" charset="2"/>
              <a:buNone/>
            </a:pPr>
            <a:endParaRPr lang="es-CO" smtClean="0">
              <a:latin typeface="Tekton Pro"/>
            </a:endParaRPr>
          </a:p>
        </p:txBody>
      </p:sp>
      <p:pic>
        <p:nvPicPr>
          <p:cNvPr id="44037" name="Picture 7"/>
          <p:cNvPicPr>
            <a:picLocks noChangeAspect="1" noChangeArrowheads="1"/>
          </p:cNvPicPr>
          <p:nvPr/>
        </p:nvPicPr>
        <p:blipFill>
          <a:blip r:embed="rId4"/>
          <a:srcRect/>
          <a:stretch>
            <a:fillRect/>
          </a:stretch>
        </p:blipFill>
        <p:spPr bwMode="auto">
          <a:xfrm>
            <a:off x="8045450" y="3429000"/>
            <a:ext cx="1098550" cy="1295400"/>
          </a:xfrm>
          <a:prstGeom prst="rect">
            <a:avLst/>
          </a:prstGeom>
          <a:noFill/>
          <a:ln w="9525">
            <a:noFill/>
            <a:miter lim="800000"/>
            <a:headEnd/>
            <a:tailEnd/>
          </a:ln>
        </p:spPr>
      </p:pic>
      <p:pic>
        <p:nvPicPr>
          <p:cNvPr id="44038" name="Picture 9"/>
          <p:cNvPicPr>
            <a:picLocks noChangeAspect="1" noChangeArrowheads="1"/>
          </p:cNvPicPr>
          <p:nvPr/>
        </p:nvPicPr>
        <p:blipFill>
          <a:blip r:embed="rId5"/>
          <a:srcRect/>
          <a:stretch>
            <a:fillRect/>
          </a:stretch>
        </p:blipFill>
        <p:spPr bwMode="auto">
          <a:xfrm>
            <a:off x="7675563" y="5162550"/>
            <a:ext cx="1468437" cy="1435100"/>
          </a:xfrm>
          <a:prstGeom prst="rect">
            <a:avLst/>
          </a:prstGeom>
          <a:noFill/>
          <a:ln w="9525">
            <a:noFill/>
            <a:miter lim="800000"/>
            <a:headEnd/>
            <a:tailEnd/>
          </a:ln>
        </p:spPr>
      </p:pic>
      <p:sp>
        <p:nvSpPr>
          <p:cNvPr id="44039" name="7 Rectángulo"/>
          <p:cNvSpPr>
            <a:spLocks noChangeArrowheads="1"/>
          </p:cNvSpPr>
          <p:nvPr/>
        </p:nvSpPr>
        <p:spPr bwMode="auto">
          <a:xfrm>
            <a:off x="500063" y="785813"/>
            <a:ext cx="7572375" cy="5324475"/>
          </a:xfrm>
          <a:prstGeom prst="rect">
            <a:avLst/>
          </a:prstGeom>
          <a:noFill/>
          <a:ln w="9525">
            <a:noFill/>
            <a:miter lim="800000"/>
            <a:headEnd/>
            <a:tailEnd/>
          </a:ln>
        </p:spPr>
        <p:txBody>
          <a:bodyPr>
            <a:spAutoFit/>
          </a:bodyPr>
          <a:lstStyle/>
          <a:p>
            <a:pPr>
              <a:spcBef>
                <a:spcPct val="50000"/>
              </a:spcBef>
              <a:buFontTx/>
              <a:buChar char="•"/>
            </a:pPr>
            <a:r>
              <a:rPr lang="en-US" sz="3600" b="1">
                <a:latin typeface="Comic Sans MS" pitchFamily="66" charset="0"/>
              </a:rPr>
              <a:t>1809-1882</a:t>
            </a:r>
          </a:p>
          <a:p>
            <a:pPr>
              <a:spcBef>
                <a:spcPct val="50000"/>
              </a:spcBef>
            </a:pPr>
            <a:endParaRPr lang="en-US" sz="3600" b="1">
              <a:latin typeface="Comic Sans MS" pitchFamily="66" charset="0"/>
            </a:endParaRPr>
          </a:p>
          <a:p>
            <a:pPr lvl="1">
              <a:spcBef>
                <a:spcPct val="50000"/>
              </a:spcBef>
              <a:buFontTx/>
              <a:buChar char="•"/>
            </a:pPr>
            <a:r>
              <a:rPr lang="en-US" sz="2000" b="1" i="1">
                <a:latin typeface="Comic Sans MS" pitchFamily="66" charset="0"/>
              </a:rPr>
              <a:t>Familia bien acomodada</a:t>
            </a:r>
          </a:p>
          <a:p>
            <a:pPr lvl="1">
              <a:spcBef>
                <a:spcPct val="50000"/>
              </a:spcBef>
              <a:buFontTx/>
              <a:buChar char="•"/>
            </a:pPr>
            <a:r>
              <a:rPr lang="en-US" sz="2000" b="1" i="1">
                <a:latin typeface="Comic Sans MS" pitchFamily="66" charset="0"/>
              </a:rPr>
              <a:t>El padre fue médico.; Su madre fue hija de James Wedgewood. Su abuelo fue  Eramus Darwin. Se crió en el campo</a:t>
            </a:r>
          </a:p>
          <a:p>
            <a:pPr lvl="1">
              <a:spcBef>
                <a:spcPct val="50000"/>
              </a:spcBef>
              <a:buFontTx/>
              <a:buChar char="•"/>
            </a:pPr>
            <a:r>
              <a:rPr lang="en-US" sz="2000" b="1" i="1">
                <a:latin typeface="Comic Sans MS" pitchFamily="66" charset="0"/>
              </a:rPr>
              <a:t>Su familia practicaba la cría de palomas</a:t>
            </a:r>
          </a:p>
          <a:p>
            <a:pPr lvl="1">
              <a:spcBef>
                <a:spcPct val="50000"/>
              </a:spcBef>
              <a:buFontTx/>
              <a:buChar char="•"/>
            </a:pPr>
            <a:r>
              <a:rPr lang="en-US" sz="2000" b="1" i="1">
                <a:latin typeface="Comic Sans MS" pitchFamily="66" charset="0"/>
              </a:rPr>
              <a:t>Estudiante más bien malo</a:t>
            </a:r>
          </a:p>
          <a:p>
            <a:pPr lvl="1">
              <a:spcBef>
                <a:spcPct val="50000"/>
              </a:spcBef>
              <a:buFontTx/>
              <a:buChar char="•"/>
            </a:pPr>
            <a:r>
              <a:rPr lang="en-US" sz="2000" b="1" i="1">
                <a:latin typeface="Comic Sans MS" pitchFamily="66" charset="0"/>
              </a:rPr>
              <a:t>Abandonó la escuela de medicina</a:t>
            </a:r>
          </a:p>
          <a:p>
            <a:pPr lvl="1">
              <a:spcBef>
                <a:spcPct val="50000"/>
              </a:spcBef>
              <a:buFontTx/>
              <a:buChar char="•"/>
            </a:pPr>
            <a:r>
              <a:rPr lang="en-US" sz="2000" b="1" i="1">
                <a:latin typeface="Comic Sans MS" pitchFamily="66" charset="0"/>
              </a:rPr>
              <a:t>BA en Teología</a:t>
            </a:r>
          </a:p>
          <a:p>
            <a:pPr lvl="1">
              <a:spcBef>
                <a:spcPct val="50000"/>
              </a:spcBef>
              <a:buFontTx/>
              <a:buChar char="•"/>
            </a:pPr>
            <a:r>
              <a:rPr lang="en-US" sz="2000" b="1" i="1">
                <a:latin typeface="Comic Sans MS" pitchFamily="66" charset="0"/>
              </a:rPr>
              <a:t>Coleccionista de insectos</a:t>
            </a:r>
            <a:endParaRPr lang="en-US" sz="3600" b="1">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714375" y="214313"/>
            <a:ext cx="7772400" cy="1071562"/>
          </a:xfrm>
        </p:spPr>
        <p:txBody>
          <a:bodyPr/>
          <a:lstStyle/>
          <a:p>
            <a:pPr marL="484632" fontAlgn="auto">
              <a:spcAft>
                <a:spcPts val="0"/>
              </a:spcAft>
              <a:defRPr/>
            </a:pPr>
            <a:r>
              <a:rPr lang="es-ES" dirty="0" smtClean="0">
                <a:solidFill>
                  <a:schemeClr val="accent1">
                    <a:tint val="83000"/>
                    <a:satMod val="150000"/>
                  </a:schemeClr>
                </a:solidFill>
              </a:rPr>
              <a:t>LA EVOLUCIÓN BIOLÓGICA</a:t>
            </a:r>
          </a:p>
        </p:txBody>
      </p:sp>
      <p:sp>
        <p:nvSpPr>
          <p:cNvPr id="8195" name="2 Subtítulo"/>
          <p:cNvSpPr>
            <a:spLocks noGrp="1"/>
          </p:cNvSpPr>
          <p:nvPr>
            <p:ph type="subTitle" idx="1"/>
          </p:nvPr>
        </p:nvSpPr>
        <p:spPr>
          <a:xfrm>
            <a:off x="1431925" y="1849438"/>
            <a:ext cx="7407275" cy="1752600"/>
          </a:xfrm>
        </p:spPr>
        <p:txBody>
          <a:bodyPr/>
          <a:lstStyle/>
          <a:p>
            <a:pPr marL="26988">
              <a:spcBef>
                <a:spcPct val="0"/>
              </a:spcBef>
              <a:buFont typeface="Arial" charset="0"/>
              <a:buNone/>
            </a:pPr>
            <a:endParaRPr lang="es-ES" smtClean="0">
              <a:solidFill>
                <a:srgbClr val="FFFFFF"/>
              </a:solidFill>
            </a:endParaRPr>
          </a:p>
        </p:txBody>
      </p:sp>
      <p:pic>
        <p:nvPicPr>
          <p:cNvPr id="8196" name="Picture 2" descr="D:\Mis documentos\Imágenes\Biología\eVOLUCIÓN\20070417klpcnavid_2_Ees_SCO[1].png"/>
          <p:cNvPicPr>
            <a:picLocks noChangeAspect="1" noChangeArrowheads="1"/>
          </p:cNvPicPr>
          <p:nvPr/>
        </p:nvPicPr>
        <p:blipFill>
          <a:blip r:embed="rId3"/>
          <a:srcRect/>
          <a:stretch>
            <a:fillRect/>
          </a:stretch>
        </p:blipFill>
        <p:spPr bwMode="auto">
          <a:xfrm>
            <a:off x="163512" y="1437835"/>
            <a:ext cx="8980488" cy="542016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eagle"/>
          <p:cNvPicPr>
            <a:picLocks noChangeAspect="1" noChangeArrowheads="1"/>
          </p:cNvPicPr>
          <p:nvPr/>
        </p:nvPicPr>
        <p:blipFill>
          <a:blip r:embed="rId2"/>
          <a:srcRect/>
          <a:stretch>
            <a:fillRect/>
          </a:stretch>
        </p:blipFill>
        <p:spPr bwMode="auto">
          <a:xfrm>
            <a:off x="2209800" y="1676400"/>
            <a:ext cx="4603750" cy="4527550"/>
          </a:xfrm>
          <a:prstGeom prst="rect">
            <a:avLst/>
          </a:prstGeom>
          <a:noFill/>
          <a:ln w="38100">
            <a:solidFill>
              <a:srgbClr val="000000"/>
            </a:solidFill>
            <a:miter lim="800000"/>
            <a:headEnd/>
            <a:tailEnd/>
          </a:ln>
        </p:spPr>
      </p:pic>
      <p:sp>
        <p:nvSpPr>
          <p:cNvPr id="61443" name="Text Box 3"/>
          <p:cNvSpPr txBox="1">
            <a:spLocks noChangeArrowheads="1"/>
          </p:cNvSpPr>
          <p:nvPr/>
        </p:nvSpPr>
        <p:spPr bwMode="auto">
          <a:xfrm>
            <a:off x="1192213" y="304800"/>
            <a:ext cx="6704012" cy="1446213"/>
          </a:xfrm>
          <a:prstGeom prst="rect">
            <a:avLst/>
          </a:prstGeom>
          <a:noFill/>
          <a:ln w="9525">
            <a:noFill/>
            <a:miter lim="800000"/>
            <a:headEnd/>
            <a:tailEnd/>
          </a:ln>
          <a:effectLst/>
        </p:spPr>
        <p:txBody>
          <a:bodyPr wrap="none">
            <a:spAutoFit/>
          </a:bodyPr>
          <a:lstStyle/>
          <a:p>
            <a:pPr algn="ctr" eaLnBrk="0" hangingPunct="0">
              <a:defRPr/>
            </a:pPr>
            <a:r>
              <a:rPr lang="en-US" sz="4400" b="1" dirty="0">
                <a:solidFill>
                  <a:srgbClr val="0070C0"/>
                </a:solidFill>
                <a:effectLst>
                  <a:outerShdw blurRad="38100" dist="38100" dir="2700000" algn="tl">
                    <a:srgbClr val="000000"/>
                  </a:outerShdw>
                </a:effectLst>
                <a:latin typeface="Times New Roman" pitchFamily="18" charset="0"/>
              </a:rPr>
              <a:t>Darwin en el H.M.S </a:t>
            </a:r>
            <a:r>
              <a:rPr lang="en-US" sz="4400" b="1" i="1" dirty="0">
                <a:solidFill>
                  <a:srgbClr val="0070C0"/>
                </a:solidFill>
                <a:effectLst>
                  <a:outerShdw blurRad="38100" dist="38100" dir="2700000" algn="tl">
                    <a:srgbClr val="000000"/>
                  </a:outerShdw>
                </a:effectLst>
                <a:latin typeface="Times New Roman" pitchFamily="18" charset="0"/>
              </a:rPr>
              <a:t>Beagle</a:t>
            </a:r>
            <a:br>
              <a:rPr lang="en-US" sz="4400" b="1" i="1" dirty="0">
                <a:solidFill>
                  <a:srgbClr val="0070C0"/>
                </a:solidFill>
                <a:effectLst>
                  <a:outerShdw blurRad="38100" dist="38100" dir="2700000" algn="tl">
                    <a:srgbClr val="000000"/>
                  </a:outerShdw>
                </a:effectLst>
                <a:latin typeface="Times New Roman" pitchFamily="18" charset="0"/>
              </a:rPr>
            </a:br>
            <a:r>
              <a:rPr lang="en-US" sz="4400" b="1" dirty="0">
                <a:solidFill>
                  <a:srgbClr val="0070C0"/>
                </a:solidFill>
                <a:effectLst>
                  <a:outerShdw blurRad="38100" dist="38100" dir="2700000" algn="tl">
                    <a:srgbClr val="000000"/>
                  </a:outerShdw>
                </a:effectLst>
                <a:latin typeface="Times New Roman" pitchFamily="18" charset="0"/>
              </a:rPr>
              <a:t>1831-1836</a:t>
            </a:r>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22-03-VoyageofHMSBeagle"/>
          <p:cNvPicPr>
            <a:picLocks noChangeAspect="1" noChangeArrowheads="1"/>
          </p:cNvPicPr>
          <p:nvPr/>
        </p:nvPicPr>
        <p:blipFill>
          <a:blip r:embed="rId2"/>
          <a:srcRect b="4881"/>
          <a:stretch>
            <a:fillRect/>
          </a:stretch>
        </p:blipFill>
        <p:spPr bwMode="auto">
          <a:xfrm>
            <a:off x="0" y="1878013"/>
            <a:ext cx="9132888" cy="4979987"/>
          </a:xfrm>
          <a:prstGeom prst="rect">
            <a:avLst/>
          </a:prstGeom>
          <a:noFill/>
          <a:ln w="9525">
            <a:noFill/>
            <a:miter lim="800000"/>
            <a:headEnd/>
            <a:tailEnd/>
          </a:ln>
        </p:spPr>
      </p:pic>
      <p:sp>
        <p:nvSpPr>
          <p:cNvPr id="62467" name="Text Box 3"/>
          <p:cNvSpPr txBox="1">
            <a:spLocks noChangeArrowheads="1"/>
          </p:cNvSpPr>
          <p:nvPr/>
        </p:nvSpPr>
        <p:spPr bwMode="auto">
          <a:xfrm>
            <a:off x="269875" y="133350"/>
            <a:ext cx="7950200" cy="2835275"/>
          </a:xfrm>
          <a:prstGeom prst="rect">
            <a:avLst/>
          </a:prstGeom>
          <a:noFill/>
          <a:ln w="9525">
            <a:noFill/>
            <a:miter lim="800000"/>
            <a:headEnd/>
            <a:tailEnd/>
          </a:ln>
          <a:effectLst/>
        </p:spPr>
        <p:txBody>
          <a:bodyPr wrap="none">
            <a:spAutoFit/>
          </a:bodyPr>
          <a:lstStyle/>
          <a:p>
            <a:pPr algn="ctr" eaLnBrk="0" hangingPunct="0">
              <a:defRPr/>
            </a:pPr>
            <a:r>
              <a:rPr lang="en-US" sz="6000" b="1" dirty="0">
                <a:solidFill>
                  <a:srgbClr val="0070C0"/>
                </a:solidFill>
                <a:effectLst>
                  <a:outerShdw blurRad="38100" dist="38100" dir="2700000" algn="tl">
                    <a:srgbClr val="000000"/>
                  </a:outerShdw>
                </a:effectLst>
                <a:latin typeface="Times New Roman" pitchFamily="18" charset="0"/>
              </a:rPr>
              <a:t>El </a:t>
            </a:r>
            <a:r>
              <a:rPr lang="en-US" sz="6000" b="1" dirty="0" err="1">
                <a:solidFill>
                  <a:srgbClr val="0070C0"/>
                </a:solidFill>
                <a:effectLst>
                  <a:outerShdw blurRad="38100" dist="38100" dir="2700000" algn="tl">
                    <a:srgbClr val="000000"/>
                  </a:outerShdw>
                </a:effectLst>
                <a:latin typeface="Times New Roman" pitchFamily="18" charset="0"/>
              </a:rPr>
              <a:t>viaje</a:t>
            </a:r>
            <a:r>
              <a:rPr lang="en-US" sz="6000" b="1" dirty="0">
                <a:solidFill>
                  <a:srgbClr val="0070C0"/>
                </a:solidFill>
                <a:effectLst>
                  <a:outerShdw blurRad="38100" dist="38100" dir="2700000" algn="tl">
                    <a:srgbClr val="000000"/>
                  </a:outerShdw>
                </a:effectLst>
                <a:latin typeface="Times New Roman" pitchFamily="18" charset="0"/>
              </a:rPr>
              <a:t> de Darwin en el</a:t>
            </a:r>
          </a:p>
          <a:p>
            <a:pPr algn="ctr" eaLnBrk="0" hangingPunct="0">
              <a:defRPr/>
            </a:pPr>
            <a:r>
              <a:rPr lang="en-US" sz="6000" b="1" dirty="0">
                <a:solidFill>
                  <a:srgbClr val="0070C0"/>
                </a:solidFill>
                <a:effectLst>
                  <a:outerShdw blurRad="38100" dist="38100" dir="2700000" algn="tl">
                    <a:srgbClr val="000000"/>
                  </a:outerShdw>
                </a:effectLst>
                <a:latin typeface="Times New Roman" pitchFamily="18" charset="0"/>
              </a:rPr>
              <a:t> </a:t>
            </a:r>
            <a:r>
              <a:rPr lang="en-US" sz="6000" b="1" i="1" dirty="0">
                <a:solidFill>
                  <a:srgbClr val="0070C0"/>
                </a:solidFill>
                <a:effectLst>
                  <a:outerShdw blurRad="38100" dist="38100" dir="2700000" algn="tl">
                    <a:srgbClr val="000000"/>
                  </a:outerShdw>
                </a:effectLst>
                <a:latin typeface="Times New Roman" pitchFamily="18" charset="0"/>
              </a:rPr>
              <a:t>Beagle</a:t>
            </a:r>
            <a:r>
              <a:rPr lang="en-US" sz="6000" b="1" i="1" dirty="0">
                <a:solidFill>
                  <a:srgbClr val="FDFD19"/>
                </a:solidFill>
                <a:effectLst>
                  <a:outerShdw blurRad="38100" dist="38100" dir="2700000" algn="tl">
                    <a:srgbClr val="000000"/>
                  </a:outerShdw>
                </a:effectLst>
                <a:latin typeface="Times New Roman" pitchFamily="18" charset="0"/>
              </a:rPr>
              <a:t/>
            </a:r>
            <a:br>
              <a:rPr lang="en-US" sz="6000" b="1" i="1" dirty="0">
                <a:solidFill>
                  <a:srgbClr val="FDFD19"/>
                </a:solidFill>
                <a:effectLst>
                  <a:outerShdw blurRad="38100" dist="38100" dir="2700000" algn="tl">
                    <a:srgbClr val="000000"/>
                  </a:outerShdw>
                </a:effectLst>
                <a:latin typeface="Times New Roman" pitchFamily="18" charset="0"/>
              </a:rPr>
            </a:br>
            <a:endParaRPr lang="en-US" sz="6000" b="1" i="1" dirty="0">
              <a:solidFill>
                <a:srgbClr val="FDFD19"/>
              </a:solidFill>
              <a:effectLst>
                <a:outerShdw blurRad="38100" dist="38100" dir="2700000" algn="tl">
                  <a:srgbClr val="000000"/>
                </a:outerShdw>
              </a:effectLst>
              <a:latin typeface="Times New Roman" pitchFamily="18" charset="0"/>
            </a:endParaRPr>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231900"/>
          </a:xfrm>
        </p:spPr>
        <p:txBody>
          <a:bodyPr>
            <a:normAutofit fontScale="90000"/>
          </a:bodyPr>
          <a:lstStyle/>
          <a:p>
            <a:pPr fontAlgn="auto">
              <a:spcAft>
                <a:spcPts val="0"/>
              </a:spcAft>
              <a:defRPr/>
            </a:pPr>
            <a:r>
              <a:rPr lang="es-ES" sz="3600" dirty="0" smtClean="0">
                <a:solidFill>
                  <a:schemeClr val="tx2">
                    <a:satMod val="130000"/>
                  </a:schemeClr>
                </a:solidFill>
              </a:rPr>
              <a:t>TEORÍA DE LA SELECCIÓN NATURAL (I)</a:t>
            </a:r>
            <a:br>
              <a:rPr lang="es-ES" sz="3600" dirty="0" smtClean="0">
                <a:solidFill>
                  <a:schemeClr val="tx2">
                    <a:satMod val="130000"/>
                  </a:schemeClr>
                </a:solidFill>
              </a:rPr>
            </a:br>
            <a:r>
              <a:rPr lang="es-ES" sz="2800" dirty="0" smtClean="0">
                <a:solidFill>
                  <a:schemeClr val="tx2">
                    <a:satMod val="130000"/>
                  </a:schemeClr>
                </a:solidFill>
              </a:rPr>
              <a:t>(Darwin y Wallace)</a:t>
            </a:r>
            <a:endParaRPr lang="es-ES" sz="2800" dirty="0">
              <a:solidFill>
                <a:schemeClr val="tx2">
                  <a:satMod val="130000"/>
                </a:schemeClr>
              </a:solidFill>
            </a:endParaRPr>
          </a:p>
        </p:txBody>
      </p:sp>
      <p:sp>
        <p:nvSpPr>
          <p:cNvPr id="23555" name="2 Marcador de contenido"/>
          <p:cNvSpPr>
            <a:spLocks noGrp="1"/>
          </p:cNvSpPr>
          <p:nvPr>
            <p:ph idx="1"/>
          </p:nvPr>
        </p:nvSpPr>
        <p:spPr>
          <a:xfrm>
            <a:off x="857224" y="1500188"/>
            <a:ext cx="7829576" cy="5357812"/>
          </a:xfrm>
        </p:spPr>
        <p:txBody>
          <a:bodyPr/>
          <a:lstStyle/>
          <a:p>
            <a:r>
              <a:rPr lang="es-ES" sz="2000" dirty="0" smtClean="0"/>
              <a:t>Las poblaciones de una </a:t>
            </a:r>
            <a:r>
              <a:rPr lang="es-ES" sz="2000" dirty="0" err="1" smtClean="0"/>
              <a:t>sp</a:t>
            </a:r>
            <a:r>
              <a:rPr lang="es-ES" sz="2000" dirty="0" smtClean="0"/>
              <a:t> en condiciones normales producen más descendientes de los que son capaces de sobrevivir en un medio cuyos recursos son limitados. De hecho si sobrevivieran  todos llenarían la Tierra en poco tiempo.</a:t>
            </a:r>
          </a:p>
          <a:p>
            <a:pPr>
              <a:buFont typeface="Wingdings 2" pitchFamily="18" charset="2"/>
              <a:buNone/>
            </a:pPr>
            <a:endParaRPr lang="es-ES" sz="2000" dirty="0" smtClean="0"/>
          </a:p>
          <a:p>
            <a:r>
              <a:rPr lang="es-ES" sz="2000" dirty="0" smtClean="0"/>
              <a:t>En la naturaleza, el número de individuos de cada población se mantiene constante generación tras generación, ya que la mayoría de la descendencia muere antes de reproducirse.</a:t>
            </a:r>
          </a:p>
        </p:txBody>
      </p:sp>
      <p:pic>
        <p:nvPicPr>
          <p:cNvPr id="23556" name="3 Imagen" descr="Crecimiento exponencial.png"/>
          <p:cNvPicPr>
            <a:picLocks noChangeAspect="1"/>
          </p:cNvPicPr>
          <p:nvPr/>
        </p:nvPicPr>
        <p:blipFill>
          <a:blip r:embed="rId3"/>
          <a:srcRect/>
          <a:stretch>
            <a:fillRect/>
          </a:stretch>
        </p:blipFill>
        <p:spPr bwMode="auto">
          <a:xfrm>
            <a:off x="2500313" y="4500563"/>
            <a:ext cx="3048000"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TEORÍA DE LA SELECCIÓN NATURAL (II)</a:t>
            </a:r>
            <a:endParaRPr lang="es-ES" sz="3200" dirty="0">
              <a:solidFill>
                <a:schemeClr val="tx2">
                  <a:satMod val="130000"/>
                </a:schemeClr>
              </a:solidFill>
            </a:endParaRPr>
          </a:p>
        </p:txBody>
      </p:sp>
      <p:sp>
        <p:nvSpPr>
          <p:cNvPr id="24579" name="2 Marcador de contenido"/>
          <p:cNvSpPr>
            <a:spLocks noGrp="1"/>
          </p:cNvSpPr>
          <p:nvPr>
            <p:ph idx="1"/>
          </p:nvPr>
        </p:nvSpPr>
        <p:spPr>
          <a:xfrm>
            <a:off x="1000100" y="1285875"/>
            <a:ext cx="7686700" cy="5357813"/>
          </a:xfrm>
        </p:spPr>
        <p:txBody>
          <a:bodyPr/>
          <a:lstStyle/>
          <a:p>
            <a:r>
              <a:rPr lang="es-ES" sz="2400" dirty="0" smtClean="0"/>
              <a:t>Los seres vivos se caracterizan por su variabilidad intraespecífica, esto es, los individuos que forman una población presentan diferencias individuales que conllevan la aparición de individuos más aptos y mejor adaptados al ambiente.</a:t>
            </a:r>
          </a:p>
          <a:p>
            <a:r>
              <a:rPr lang="es-ES" sz="2400" dirty="0" smtClean="0"/>
              <a:t>En la “lucha por la existencia”, sobrevivirán los más aptos y mejor adaptados al medio </a:t>
            </a:r>
            <a:r>
              <a:rPr lang="es-ES" sz="2000" dirty="0" smtClean="0"/>
              <a:t>(obtener el alimento, huir de los depredadores...). </a:t>
            </a:r>
            <a:r>
              <a:rPr lang="es-ES" sz="2400" dirty="0" smtClean="0"/>
              <a:t>Los que tienen los caracteres adaptativos más favorables. </a:t>
            </a:r>
          </a:p>
          <a:p>
            <a:r>
              <a:rPr lang="es-ES" sz="2400" dirty="0" smtClean="0"/>
              <a:t>Por tanto, la naturaleza “selecciona” a los individuos  mejor adaptados (aquellos con mayor capacidad para sobrevivir, debido a sus peculiaridades  producto de las diferencias hereditarias = color, velocidad, altura, fuerza…)</a:t>
            </a:r>
            <a:endParaRPr lang="es-ES" sz="2000" dirty="0" smtClean="0"/>
          </a:p>
          <a:p>
            <a:endParaRPr lang="es-ES" sz="2000" dirty="0" smtClean="0"/>
          </a:p>
          <a:p>
            <a:endParaRPr lang="es-E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TEORÍA DE LA SELECCIÓN NATURAL (III)</a:t>
            </a:r>
            <a:endParaRPr lang="es-ES" sz="3200" dirty="0">
              <a:solidFill>
                <a:schemeClr val="tx2">
                  <a:satMod val="130000"/>
                </a:schemeClr>
              </a:solidFill>
            </a:endParaRPr>
          </a:p>
        </p:txBody>
      </p:sp>
      <p:sp>
        <p:nvSpPr>
          <p:cNvPr id="25603" name="2 Marcador de contenido"/>
          <p:cNvSpPr>
            <a:spLocks noGrp="1"/>
          </p:cNvSpPr>
          <p:nvPr>
            <p:ph idx="1"/>
          </p:nvPr>
        </p:nvSpPr>
        <p:spPr/>
        <p:txBody>
          <a:bodyPr/>
          <a:lstStyle/>
          <a:p>
            <a:r>
              <a:rPr lang="es-ES" smtClean="0"/>
              <a:t>Los supervivientes transmiten a la descendencia sus caracteres adaptativos favorables (pequeñas ventajas) generación tras generación  consiguiendo individuos cada vez más aptos.</a:t>
            </a:r>
          </a:p>
          <a:p>
            <a:r>
              <a:rPr lang="es-ES" smtClean="0"/>
              <a:t>Los cambios pueden acumularse y diferenciar dos grupos de organismos distintos entre sí.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000100" y="0"/>
            <a:ext cx="7858179" cy="1398588"/>
          </a:xfrm>
        </p:spPr>
        <p:txBody>
          <a:bodyPr/>
          <a:lstStyle/>
          <a:p>
            <a:pPr fontAlgn="auto">
              <a:spcAft>
                <a:spcPts val="0"/>
              </a:spcAft>
              <a:defRPr/>
            </a:pPr>
            <a:r>
              <a:rPr lang="es-ES" dirty="0" smtClean="0">
                <a:solidFill>
                  <a:schemeClr val="tx2">
                    <a:satMod val="130000"/>
                  </a:schemeClr>
                </a:solidFill>
              </a:rPr>
              <a:t>LAMARCK	</a:t>
            </a:r>
            <a:r>
              <a:rPr lang="es-ES" dirty="0" smtClean="0">
                <a:solidFill>
                  <a:schemeClr val="tx2">
                    <a:satMod val="130000"/>
                  </a:schemeClr>
                </a:solidFill>
              </a:rPr>
              <a:t>   vs</a:t>
            </a:r>
            <a:r>
              <a:rPr lang="es-ES" dirty="0" smtClean="0">
                <a:solidFill>
                  <a:schemeClr val="tx2">
                    <a:satMod val="130000"/>
                  </a:schemeClr>
                </a:solidFill>
              </a:rPr>
              <a:t>		DARWIN</a:t>
            </a:r>
            <a:endParaRPr lang="es-ES" dirty="0">
              <a:solidFill>
                <a:schemeClr val="tx2">
                  <a:satMod val="130000"/>
                </a:schemeClr>
              </a:solidFill>
            </a:endParaRPr>
          </a:p>
        </p:txBody>
      </p:sp>
      <p:sp>
        <p:nvSpPr>
          <p:cNvPr id="26627" name="6 Marcador de contenido"/>
          <p:cNvSpPr>
            <a:spLocks noGrp="1"/>
          </p:cNvSpPr>
          <p:nvPr>
            <p:ph sz="half" idx="1"/>
          </p:nvPr>
        </p:nvSpPr>
        <p:spPr>
          <a:xfrm>
            <a:off x="785786" y="1143000"/>
            <a:ext cx="3710014" cy="5357813"/>
          </a:xfrm>
        </p:spPr>
        <p:txBody>
          <a:bodyPr/>
          <a:lstStyle/>
          <a:p>
            <a:r>
              <a:rPr lang="es-ES" sz="2000" dirty="0" smtClean="0">
                <a:latin typeface="Arial" pitchFamily="34" charset="0"/>
                <a:cs typeface="Arial" pitchFamily="34" charset="0"/>
              </a:rPr>
              <a:t>Las jirafas desarrollaron cuellos largos en un esfuerzo por alcanzar la comida de los árboles, el uso continuado de este órgano hizo que aumentara su longitud (Ley del uso y el desuso). Este carácter adquirido por adaptación al medio sería luego transmitido a sus descendientes. </a:t>
            </a:r>
            <a:r>
              <a:rPr lang="es-ES" sz="2000" i="1" dirty="0" smtClean="0">
                <a:latin typeface="Arial" pitchFamily="34" charset="0"/>
                <a:cs typeface="Arial" pitchFamily="34" charset="0"/>
              </a:rPr>
              <a:t>Así que las modificaciones en el entorno, según Lamarck, generarían nuevas necesidades a las que los seres vivos darían respuesta</a:t>
            </a:r>
          </a:p>
        </p:txBody>
      </p:sp>
      <p:sp>
        <p:nvSpPr>
          <p:cNvPr id="26628" name="7 Marcador de contenido"/>
          <p:cNvSpPr>
            <a:spLocks noGrp="1"/>
          </p:cNvSpPr>
          <p:nvPr>
            <p:ph sz="half" idx="2"/>
          </p:nvPr>
        </p:nvSpPr>
        <p:spPr>
          <a:xfrm>
            <a:off x="4714876" y="1143000"/>
            <a:ext cx="3971924" cy="5214938"/>
          </a:xfrm>
        </p:spPr>
        <p:txBody>
          <a:bodyPr/>
          <a:lstStyle/>
          <a:p>
            <a:r>
              <a:rPr lang="es-ES" sz="2000" dirty="0" smtClean="0">
                <a:latin typeface="Arial" pitchFamily="34" charset="0"/>
                <a:cs typeface="Arial" pitchFamily="34" charset="0"/>
              </a:rPr>
              <a:t>En una población de jirafas, las que tengan el cuello más largo dispondrán de mayor alimento y mayores posibilidades de supervivencia y, por tanto, de dejar descendencia. Este carácter adaptativo favorable se transmitirá a sus descendientes y los de cuello más corto morirán antes de reproducirse. </a:t>
            </a:r>
            <a:r>
              <a:rPr lang="es-ES" sz="2000" i="1" dirty="0" smtClean="0">
                <a:latin typeface="Arial" pitchFamily="34" charset="0"/>
                <a:cs typeface="Arial" pitchFamily="34" charset="0"/>
              </a:rPr>
              <a:t>Por tanto, el medio ambiente elige a los individuos mejor adaptados y no determina cambios en estos</a:t>
            </a:r>
            <a:r>
              <a:rPr lang="es-ES" sz="2000" i="1"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EL TRIUNFO DE LA RAZÓN</a:t>
            </a:r>
            <a:endParaRPr lang="es-ES" dirty="0">
              <a:solidFill>
                <a:schemeClr val="tx2">
                  <a:satMod val="130000"/>
                </a:schemeClr>
              </a:solidFill>
            </a:endParaRPr>
          </a:p>
        </p:txBody>
      </p:sp>
      <p:sp>
        <p:nvSpPr>
          <p:cNvPr id="27651" name="2 Marcador de contenido"/>
          <p:cNvSpPr>
            <a:spLocks noGrp="1"/>
          </p:cNvSpPr>
          <p:nvPr>
            <p:ph idx="1"/>
          </p:nvPr>
        </p:nvSpPr>
        <p:spPr>
          <a:xfrm>
            <a:off x="457200" y="1500188"/>
            <a:ext cx="8229600" cy="4689475"/>
          </a:xfrm>
        </p:spPr>
        <p:txBody>
          <a:bodyPr/>
          <a:lstStyle/>
          <a:p>
            <a:r>
              <a:rPr lang="es-ES" sz="2400" smtClean="0"/>
              <a:t>A lo largo del S. XIX, la comunidad científica asistió  al  enfrentamiento entre los defensores y los detractores de la evolución. También la iglesia se opuso frontalmente a estas teorías pues suponían una amenaza a sus creencias.</a:t>
            </a:r>
          </a:p>
          <a:p>
            <a:endParaRPr lang="es-ES" sz="2400" smtClean="0"/>
          </a:p>
          <a:p>
            <a:r>
              <a:rPr lang="es-ES" sz="2400" smtClean="0"/>
              <a:t>Importante: las grandes dificultades que plantea la formulación y aceptación de nuevas teorías (…). </a:t>
            </a:r>
          </a:p>
          <a:p>
            <a:endParaRPr lang="es-ES" sz="2400" smtClean="0"/>
          </a:p>
          <a:p>
            <a:r>
              <a:rPr lang="es-ES" sz="2400" smtClean="0"/>
              <a:t>Actualmente, la evolución es aceptada ”por todos” los científicos y apoyada en pruebas sólidas.</a:t>
            </a:r>
          </a:p>
          <a:p>
            <a:endParaRPr lang="es-ES" sz="2400" smtClean="0"/>
          </a:p>
          <a:p>
            <a:endParaRPr lang="es-ES"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666875"/>
          </a:xfrm>
        </p:spPr>
        <p:txBody>
          <a:bodyPr/>
          <a:lstStyle/>
          <a:p>
            <a:pPr fontAlgn="auto">
              <a:spcAft>
                <a:spcPts val="0"/>
              </a:spcAft>
              <a:defRPr/>
            </a:pPr>
            <a:r>
              <a:rPr lang="es-ES" sz="3200" dirty="0" smtClean="0">
                <a:solidFill>
                  <a:schemeClr val="tx2">
                    <a:satMod val="130000"/>
                  </a:schemeClr>
                </a:solidFill>
              </a:rPr>
              <a:t>Neodarwinismo o teoría sintética </a:t>
            </a:r>
            <a:r>
              <a:rPr lang="es-ES" sz="2400" dirty="0" smtClean="0">
                <a:solidFill>
                  <a:schemeClr val="tx2">
                    <a:satMod val="130000"/>
                  </a:schemeClr>
                </a:solidFill>
              </a:rPr>
              <a:t>(1930)</a:t>
            </a:r>
            <a:endParaRPr lang="es-ES" sz="2400" dirty="0">
              <a:solidFill>
                <a:schemeClr val="tx2">
                  <a:satMod val="130000"/>
                </a:schemeClr>
              </a:solidFill>
            </a:endParaRPr>
          </a:p>
        </p:txBody>
      </p:sp>
      <p:sp>
        <p:nvSpPr>
          <p:cNvPr id="28675" name="2 Marcador de contenido"/>
          <p:cNvSpPr>
            <a:spLocks noGrp="1"/>
          </p:cNvSpPr>
          <p:nvPr>
            <p:ph idx="1"/>
          </p:nvPr>
        </p:nvSpPr>
        <p:spPr>
          <a:xfrm>
            <a:off x="457200" y="1285875"/>
            <a:ext cx="8229600" cy="5168900"/>
          </a:xfrm>
        </p:spPr>
        <p:txBody>
          <a:bodyPr/>
          <a:lstStyle/>
          <a:p>
            <a:r>
              <a:rPr lang="es-ES" sz="2800" dirty="0" smtClean="0"/>
              <a:t>Selección natural + nuevos conocimientos </a:t>
            </a:r>
            <a:r>
              <a:rPr lang="es-ES" sz="2800" dirty="0" smtClean="0"/>
              <a:t>      	</a:t>
            </a:r>
            <a:r>
              <a:rPr lang="es-ES" dirty="0" smtClean="0">
                <a:solidFill>
                  <a:schemeClr val="accent1">
                    <a:lumMod val="75000"/>
                  </a:schemeClr>
                </a:solidFill>
              </a:rPr>
              <a:t>genética</a:t>
            </a:r>
            <a:r>
              <a:rPr lang="es-ES" dirty="0" smtClean="0">
                <a:solidFill>
                  <a:schemeClr val="accent1">
                    <a:lumMod val="75000"/>
                  </a:schemeClr>
                </a:solidFill>
              </a:rPr>
              <a:t>… = Neodarwinismo</a:t>
            </a:r>
            <a:endParaRPr lang="es-ES" sz="2800" dirty="0" smtClean="0">
              <a:solidFill>
                <a:schemeClr val="accent1">
                  <a:lumMod val="75000"/>
                </a:schemeClr>
              </a:solidFill>
            </a:endParaRPr>
          </a:p>
          <a:p>
            <a:r>
              <a:rPr lang="es-ES" sz="2800" dirty="0" smtClean="0"/>
              <a:t>Propone como causa de las variaciones de los individuos de una población a las MUTACIONES (alteración en el material hereditario que se transmite a la descendencia)</a:t>
            </a:r>
          </a:p>
          <a:p>
            <a:r>
              <a:rPr lang="es-ES" sz="2800" dirty="0" smtClean="0"/>
              <a:t>La selección natural actúa sobre el conjunto genético de toda la población y selecciona a los individuos con genotipos más favorables.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4000" dirty="0" smtClean="0">
                <a:solidFill>
                  <a:schemeClr val="tx2">
                    <a:satMod val="130000"/>
                  </a:schemeClr>
                </a:solidFill>
              </a:rPr>
              <a:t>TEORÍAS EVOLUTIVAS ACTUALES</a:t>
            </a:r>
            <a:endParaRPr lang="es-ES" sz="4000" dirty="0">
              <a:solidFill>
                <a:schemeClr val="tx2">
                  <a:satMod val="130000"/>
                </a:schemeClr>
              </a:solidFill>
            </a:endParaRPr>
          </a:p>
        </p:txBody>
      </p:sp>
      <p:sp>
        <p:nvSpPr>
          <p:cNvPr id="29699" name="2 Marcador de contenido"/>
          <p:cNvSpPr>
            <a:spLocks noGrp="1"/>
          </p:cNvSpPr>
          <p:nvPr>
            <p:ph idx="1"/>
          </p:nvPr>
        </p:nvSpPr>
        <p:spPr/>
        <p:txBody>
          <a:bodyPr/>
          <a:lstStyle/>
          <a:p>
            <a:r>
              <a:rPr lang="es-ES" smtClean="0"/>
              <a:t>GRADUALISMO: </a:t>
            </a:r>
            <a:r>
              <a:rPr lang="es-ES" sz="2400" smtClean="0"/>
              <a:t>evolución gradual y continua en el tiempo.</a:t>
            </a:r>
          </a:p>
          <a:p>
            <a:endParaRPr lang="es-ES" sz="2400" smtClean="0"/>
          </a:p>
          <a:p>
            <a:r>
              <a:rPr lang="es-ES" smtClean="0"/>
              <a:t>EQUILIBRIO PUNTUADO O SALTACIONISMO: </a:t>
            </a:r>
            <a:r>
              <a:rPr lang="es-ES" sz="2400" smtClean="0"/>
              <a:t>largos períodos de estabilidad cortados por períodos breves de cambios bruscos.</a:t>
            </a:r>
          </a:p>
          <a:p>
            <a:pPr>
              <a:buFont typeface="Wingdings 2" pitchFamily="18" charset="2"/>
              <a:buNone/>
            </a:pPr>
            <a:endParaRPr lang="es-ES" sz="2400" smtClean="0"/>
          </a:p>
          <a:p>
            <a:r>
              <a:rPr lang="es-ES" smtClean="0"/>
              <a:t>Evolución en MOSAICO: </a:t>
            </a:r>
            <a:r>
              <a:rPr lang="es-ES" sz="2400" smtClean="0"/>
              <a:t>distinto ritmo de cambio en las diferentes partes del organismo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874712"/>
          </a:xfrm>
        </p:spPr>
        <p:txBody>
          <a:bodyPr/>
          <a:lstStyle/>
          <a:p>
            <a:pPr fontAlgn="auto">
              <a:spcAft>
                <a:spcPts val="0"/>
              </a:spcAft>
              <a:defRPr/>
            </a:pPr>
            <a:r>
              <a:rPr lang="es-ES" dirty="0" smtClean="0">
                <a:solidFill>
                  <a:schemeClr val="tx2">
                    <a:satMod val="130000"/>
                  </a:schemeClr>
                </a:solidFill>
              </a:rPr>
              <a:t>PRUEBAS DE LA EVOLUCIÓN</a:t>
            </a:r>
            <a:endParaRPr lang="es-ES" dirty="0">
              <a:solidFill>
                <a:schemeClr val="tx2">
                  <a:satMod val="130000"/>
                </a:schemeClr>
              </a:solidFill>
            </a:endParaRPr>
          </a:p>
        </p:txBody>
      </p:sp>
      <p:sp>
        <p:nvSpPr>
          <p:cNvPr id="30723" name="2 Marcador de contenido"/>
          <p:cNvSpPr>
            <a:spLocks noGrp="1"/>
          </p:cNvSpPr>
          <p:nvPr>
            <p:ph idx="1"/>
          </p:nvPr>
        </p:nvSpPr>
        <p:spPr>
          <a:xfrm>
            <a:off x="457200" y="1143000"/>
            <a:ext cx="8229600" cy="5311775"/>
          </a:xfrm>
        </p:spPr>
        <p:txBody>
          <a:bodyPr/>
          <a:lstStyle/>
          <a:p>
            <a:r>
              <a:rPr lang="es-ES" smtClean="0"/>
              <a:t>1. Embriológicas </a:t>
            </a:r>
          </a:p>
          <a:p>
            <a:endParaRPr lang="es-ES" smtClean="0"/>
          </a:p>
          <a:p>
            <a:r>
              <a:rPr lang="es-ES" smtClean="0"/>
              <a:t>2. Morfológicas (anatomía comparada)</a:t>
            </a:r>
          </a:p>
          <a:p>
            <a:endParaRPr lang="es-ES" smtClean="0"/>
          </a:p>
          <a:p>
            <a:r>
              <a:rPr lang="es-ES" smtClean="0"/>
              <a:t>3. Paleontológicas</a:t>
            </a:r>
          </a:p>
          <a:p>
            <a:endParaRPr lang="es-ES" smtClean="0"/>
          </a:p>
          <a:p>
            <a:r>
              <a:rPr lang="es-ES" smtClean="0"/>
              <a:t>4. Biogeográficas</a:t>
            </a:r>
          </a:p>
          <a:p>
            <a:endParaRPr lang="es-ES" smtClean="0"/>
          </a:p>
          <a:p>
            <a:r>
              <a:rPr lang="es-ES" smtClean="0"/>
              <a:t>5. Relacionadas con biología molecular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ullpreguntas.com/wp-content/uploads/2013/01/origen-de-la-vida.jpg"/>
          <p:cNvPicPr>
            <a:picLocks noChangeAspect="1" noChangeArrowheads="1"/>
          </p:cNvPicPr>
          <p:nvPr/>
        </p:nvPicPr>
        <p:blipFill>
          <a:blip r:embed="rId3"/>
          <a:srcRect/>
          <a:stretch>
            <a:fillRect/>
          </a:stretch>
        </p:blipFill>
        <p:spPr bwMode="auto">
          <a:xfrm>
            <a:off x="-456137" y="-1"/>
            <a:ext cx="9600137" cy="6858001"/>
          </a:xfrm>
          <a:prstGeom prst="rect">
            <a:avLst/>
          </a:prstGeom>
          <a:noFill/>
        </p:spPr>
      </p:pic>
      <p:sp>
        <p:nvSpPr>
          <p:cNvPr id="9219" name="2 Marcador de contenido"/>
          <p:cNvSpPr>
            <a:spLocks noGrp="1"/>
          </p:cNvSpPr>
          <p:nvPr>
            <p:ph idx="1"/>
          </p:nvPr>
        </p:nvSpPr>
        <p:spPr>
          <a:xfrm>
            <a:off x="1643042" y="2500306"/>
            <a:ext cx="7043758" cy="4357694"/>
          </a:xfrm>
        </p:spPr>
        <p:txBody>
          <a:bodyPr/>
          <a:lstStyle/>
          <a:p>
            <a:r>
              <a:rPr lang="es-ES" sz="2000" dirty="0" smtClean="0">
                <a:solidFill>
                  <a:schemeClr val="bg1"/>
                </a:solidFill>
              </a:rPr>
              <a:t>Hipótesis</a:t>
            </a:r>
            <a:r>
              <a:rPr lang="es-ES" sz="2800" dirty="0" smtClean="0">
                <a:solidFill>
                  <a:schemeClr val="bg1"/>
                </a:solidFill>
              </a:rPr>
              <a:t> </a:t>
            </a:r>
            <a:r>
              <a:rPr lang="es-ES" sz="2800" b="1" u="sng" dirty="0" smtClean="0">
                <a:solidFill>
                  <a:schemeClr val="accent3">
                    <a:lumMod val="75000"/>
                  </a:schemeClr>
                </a:solidFill>
              </a:rPr>
              <a:t>CREACIONISTAS</a:t>
            </a:r>
            <a:r>
              <a:rPr lang="es-ES" sz="2800" dirty="0" smtClean="0">
                <a:solidFill>
                  <a:schemeClr val="bg1"/>
                </a:solidFill>
              </a:rPr>
              <a:t> </a:t>
            </a:r>
          </a:p>
          <a:p>
            <a:pPr>
              <a:buFont typeface="Wingdings 2" pitchFamily="18" charset="2"/>
              <a:buNone/>
            </a:pPr>
            <a:r>
              <a:rPr lang="es-ES" sz="1800" dirty="0" smtClean="0">
                <a:solidFill>
                  <a:schemeClr val="bg1"/>
                </a:solidFill>
              </a:rPr>
              <a:t>(La vida tiene un origen sobrenatural, todo los seres vivos han sido creados por “dioses”).</a:t>
            </a:r>
          </a:p>
          <a:p>
            <a:endParaRPr lang="es-ES" sz="2000" dirty="0" smtClean="0">
              <a:solidFill>
                <a:schemeClr val="bg1"/>
              </a:solidFill>
            </a:endParaRPr>
          </a:p>
          <a:p>
            <a:r>
              <a:rPr lang="es-ES" sz="2000" dirty="0" smtClean="0">
                <a:solidFill>
                  <a:schemeClr val="bg1"/>
                </a:solidFill>
              </a:rPr>
              <a:t>Teoría de la </a:t>
            </a:r>
            <a:r>
              <a:rPr lang="es-ES" sz="2800" u="sng" dirty="0" smtClean="0">
                <a:solidFill>
                  <a:schemeClr val="bg1"/>
                </a:solidFill>
              </a:rPr>
              <a:t>GENERACIÓN ESPONTÁNEA</a:t>
            </a:r>
          </a:p>
          <a:p>
            <a:pPr>
              <a:buFont typeface="Wingdings 2" pitchFamily="18" charset="2"/>
              <a:buNone/>
            </a:pPr>
            <a:r>
              <a:rPr lang="es-ES" sz="1800" dirty="0" smtClean="0">
                <a:solidFill>
                  <a:schemeClr val="bg1"/>
                </a:solidFill>
              </a:rPr>
              <a:t>(La vida puede surgir de cualquier sustancia inerte)</a:t>
            </a:r>
          </a:p>
          <a:p>
            <a:pPr>
              <a:buFont typeface="Wingdings 2" pitchFamily="18" charset="2"/>
              <a:buNone/>
            </a:pPr>
            <a:endParaRPr lang="es-ES" sz="2400" dirty="0" smtClean="0">
              <a:solidFill>
                <a:schemeClr val="bg1"/>
              </a:solidFill>
            </a:endParaRPr>
          </a:p>
          <a:p>
            <a:r>
              <a:rPr lang="es-ES" sz="2000" dirty="0" smtClean="0">
                <a:solidFill>
                  <a:schemeClr val="bg1"/>
                </a:solidFill>
              </a:rPr>
              <a:t>Teoría del origen </a:t>
            </a:r>
            <a:r>
              <a:rPr lang="es-ES" sz="2800" u="sng" dirty="0" smtClean="0">
                <a:solidFill>
                  <a:schemeClr val="bg1"/>
                </a:solidFill>
              </a:rPr>
              <a:t>FÍSICO-QUÍMICO</a:t>
            </a:r>
          </a:p>
          <a:p>
            <a:pPr>
              <a:buFont typeface="Wingdings 2" pitchFamily="18" charset="2"/>
              <a:buNone/>
            </a:pPr>
            <a:r>
              <a:rPr lang="es-ES" sz="1800" dirty="0" smtClean="0">
                <a:solidFill>
                  <a:schemeClr val="bg1"/>
                </a:solidFill>
              </a:rPr>
              <a:t>(Las condiciones físico-químicas que existían en la Tierra primitiva permitieron el desarrollo de la vida)                   						(</a:t>
            </a:r>
            <a:r>
              <a:rPr lang="es-ES" sz="1800" dirty="0" err="1" smtClean="0">
                <a:solidFill>
                  <a:schemeClr val="bg1"/>
                </a:solidFill>
              </a:rPr>
              <a:t>Oparin</a:t>
            </a:r>
            <a:r>
              <a:rPr lang="es-ES" sz="1800" dirty="0" smtClean="0">
                <a:solidFill>
                  <a:schemeClr val="bg1"/>
                </a:solidFill>
              </a:rPr>
              <a:t> y </a:t>
            </a:r>
            <a:r>
              <a:rPr lang="es-ES" sz="1800" dirty="0" err="1" smtClean="0">
                <a:solidFill>
                  <a:schemeClr val="bg1"/>
                </a:solidFill>
              </a:rPr>
              <a:t>Haldane</a:t>
            </a:r>
            <a:r>
              <a:rPr lang="es-ES" sz="1800" dirty="0" smtClean="0">
                <a:solidFill>
                  <a:schemeClr val="bg1"/>
                </a:solidFill>
              </a:rPr>
              <a:t>, s. XX)</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1. PRUEBAS EMBRIOLÓGICAS</a:t>
            </a:r>
            <a:endParaRPr lang="es-ES" dirty="0">
              <a:solidFill>
                <a:schemeClr val="tx2">
                  <a:satMod val="130000"/>
                </a:schemeClr>
              </a:solidFill>
            </a:endParaRPr>
          </a:p>
        </p:txBody>
      </p:sp>
      <p:sp>
        <p:nvSpPr>
          <p:cNvPr id="31747" name="10 Marcador de contenido"/>
          <p:cNvSpPr>
            <a:spLocks noGrp="1"/>
          </p:cNvSpPr>
          <p:nvPr>
            <p:ph idx="1"/>
          </p:nvPr>
        </p:nvSpPr>
        <p:spPr>
          <a:xfrm>
            <a:off x="0" y="1285875"/>
            <a:ext cx="9001125" cy="5572125"/>
          </a:xfrm>
        </p:spPr>
        <p:txBody>
          <a:bodyPr/>
          <a:lstStyle/>
          <a:p>
            <a:r>
              <a:rPr lang="es-ES" sz="2000" dirty="0" smtClean="0"/>
              <a:t>Se basan en el estudio comparado</a:t>
            </a:r>
          </a:p>
          <a:p>
            <a:pPr>
              <a:buFont typeface="Wingdings 2" pitchFamily="18" charset="2"/>
              <a:buNone/>
            </a:pPr>
            <a:r>
              <a:rPr lang="es-ES" sz="2000" dirty="0" smtClean="0"/>
              <a:t> del desarrollo embrionario de seres</a:t>
            </a:r>
          </a:p>
          <a:p>
            <a:pPr>
              <a:buFont typeface="Wingdings 2" pitchFamily="18" charset="2"/>
              <a:buNone/>
            </a:pPr>
            <a:r>
              <a:rPr lang="es-ES" sz="2000" dirty="0" smtClean="0"/>
              <a:t>vivos para determinar semejanzas y </a:t>
            </a:r>
          </a:p>
          <a:p>
            <a:pPr>
              <a:buFont typeface="Wingdings 2" pitchFamily="18" charset="2"/>
              <a:buNone/>
            </a:pPr>
            <a:r>
              <a:rPr lang="es-ES" sz="2000" dirty="0" smtClean="0"/>
              <a:t>deducir parentescos  evolutivos.</a:t>
            </a:r>
          </a:p>
          <a:p>
            <a:pPr>
              <a:buFont typeface="Wingdings 2" pitchFamily="18" charset="2"/>
              <a:buNone/>
            </a:pPr>
            <a:endParaRPr lang="es-ES" sz="2000" dirty="0" smtClean="0"/>
          </a:p>
          <a:p>
            <a:r>
              <a:rPr lang="es-ES" sz="2000" dirty="0" smtClean="0"/>
              <a:t>Cuanto mayor es el parentesco </a:t>
            </a:r>
          </a:p>
          <a:p>
            <a:pPr>
              <a:buFont typeface="Wingdings 2" pitchFamily="18" charset="2"/>
              <a:buNone/>
            </a:pPr>
            <a:r>
              <a:rPr lang="es-ES" sz="2000" dirty="0" smtClean="0"/>
              <a:t>entre </a:t>
            </a:r>
            <a:r>
              <a:rPr lang="es-ES" sz="2000" dirty="0" err="1" smtClean="0"/>
              <a:t>sp</a:t>
            </a:r>
            <a:r>
              <a:rPr lang="es-ES" sz="2000" dirty="0" smtClean="0"/>
              <a:t>, más largo es el período en el </a:t>
            </a:r>
          </a:p>
          <a:p>
            <a:pPr>
              <a:buFont typeface="Wingdings 2" pitchFamily="18" charset="2"/>
              <a:buNone/>
            </a:pPr>
            <a:r>
              <a:rPr lang="es-ES" sz="2000" dirty="0" smtClean="0"/>
              <a:t>que el desarrollo embrionario </a:t>
            </a:r>
          </a:p>
          <a:p>
            <a:pPr>
              <a:buFont typeface="Wingdings 2" pitchFamily="18" charset="2"/>
              <a:buNone/>
            </a:pPr>
            <a:r>
              <a:rPr lang="es-ES" sz="2000" dirty="0" smtClean="0"/>
              <a:t>presenta rasgos afines.</a:t>
            </a:r>
          </a:p>
          <a:p>
            <a:pPr>
              <a:buFont typeface="Wingdings 2" pitchFamily="18" charset="2"/>
              <a:buNone/>
            </a:pPr>
            <a:endParaRPr lang="es-ES" sz="1800" dirty="0" smtClean="0"/>
          </a:p>
          <a:p>
            <a:pPr>
              <a:buFont typeface="Wingdings 2" pitchFamily="18" charset="2"/>
              <a:buNone/>
            </a:pPr>
            <a:endParaRPr lang="es-ES" sz="1800" dirty="0" smtClean="0"/>
          </a:p>
          <a:p>
            <a:pPr>
              <a:buFont typeface="Wingdings 2" pitchFamily="18" charset="2"/>
              <a:buNone/>
            </a:pPr>
            <a:endParaRPr lang="es-ES" sz="1800" dirty="0" smtClean="0"/>
          </a:p>
          <a:p>
            <a:r>
              <a:rPr lang="es-ES" sz="2000" dirty="0" smtClean="0"/>
              <a:t>Así, por ejemplo, en los embriones de vertebrados se observa una gran semejanza morfológica en las primeras etapas de desarrollo, lo que estaría a favor de la teoría de un antepasado común en los mamíferos.</a:t>
            </a:r>
          </a:p>
        </p:txBody>
      </p:sp>
      <p:pic>
        <p:nvPicPr>
          <p:cNvPr id="31748" name="3 Marcador de contenido" descr="Prueba embriológica.jpg"/>
          <p:cNvPicPr>
            <a:picLocks noChangeAspect="1"/>
          </p:cNvPicPr>
          <p:nvPr/>
        </p:nvPicPr>
        <p:blipFill>
          <a:blip r:embed="rId3"/>
          <a:srcRect/>
          <a:stretch>
            <a:fillRect/>
          </a:stretch>
        </p:blipFill>
        <p:spPr bwMode="auto">
          <a:xfrm>
            <a:off x="4071934" y="1357313"/>
            <a:ext cx="5072066" cy="4260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solidFill>
                  <a:schemeClr val="tx2">
                    <a:satMod val="130000"/>
                  </a:schemeClr>
                </a:solidFill>
              </a:rPr>
              <a:t>2. ANATOMÍA COMPARADA (pruebas morfológicas)</a:t>
            </a:r>
            <a:endParaRPr lang="es-ES" dirty="0">
              <a:solidFill>
                <a:schemeClr val="tx2">
                  <a:satMod val="130000"/>
                </a:schemeClr>
              </a:solidFill>
            </a:endParaRPr>
          </a:p>
        </p:txBody>
      </p:sp>
      <p:sp>
        <p:nvSpPr>
          <p:cNvPr id="32771" name="6 Marcador de contenido"/>
          <p:cNvSpPr>
            <a:spLocks noGrp="1"/>
          </p:cNvSpPr>
          <p:nvPr>
            <p:ph idx="1"/>
          </p:nvPr>
        </p:nvSpPr>
        <p:spPr/>
        <p:txBody>
          <a:bodyPr/>
          <a:lstStyle/>
          <a:p>
            <a:r>
              <a:rPr lang="es-ES" smtClean="0"/>
              <a:t>Estas pruebas se basan en el estudio comparado de la morfología de los órganos de seres vivos o fósiles.</a:t>
            </a:r>
          </a:p>
          <a:p>
            <a:endParaRPr lang="es-ES" smtClean="0"/>
          </a:p>
          <a:p>
            <a:r>
              <a:rPr lang="es-ES" smtClean="0"/>
              <a:t>Tres tipos de órganos:</a:t>
            </a:r>
          </a:p>
          <a:p>
            <a:pPr lvl="1"/>
            <a:r>
              <a:rPr lang="es-ES" smtClean="0"/>
              <a:t>Órganos Homólogos</a:t>
            </a:r>
          </a:p>
          <a:p>
            <a:pPr lvl="1"/>
            <a:r>
              <a:rPr lang="es-ES" smtClean="0"/>
              <a:t>Órganos Vestigiales</a:t>
            </a:r>
          </a:p>
          <a:p>
            <a:pPr lvl="1"/>
            <a:r>
              <a:rPr lang="es-ES" smtClean="0"/>
              <a:t>Órganos Análogos</a:t>
            </a:r>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268288"/>
            <a:ext cx="7472386" cy="731837"/>
          </a:xfrm>
        </p:spPr>
        <p:txBody>
          <a:bodyPr>
            <a:normAutofit fontScale="90000"/>
          </a:bodyPr>
          <a:lstStyle/>
          <a:p>
            <a:pPr fontAlgn="auto">
              <a:spcAft>
                <a:spcPts val="0"/>
              </a:spcAft>
              <a:defRPr/>
            </a:pPr>
            <a:r>
              <a:rPr lang="es-ES" dirty="0" smtClean="0">
                <a:solidFill>
                  <a:schemeClr val="tx2">
                    <a:satMod val="130000"/>
                  </a:schemeClr>
                </a:solidFill>
              </a:rPr>
              <a:t>Órganos homólogos</a:t>
            </a:r>
            <a:endParaRPr lang="es-ES" dirty="0">
              <a:solidFill>
                <a:schemeClr val="tx2">
                  <a:satMod val="130000"/>
                </a:schemeClr>
              </a:solidFill>
            </a:endParaRPr>
          </a:p>
        </p:txBody>
      </p:sp>
      <p:sp>
        <p:nvSpPr>
          <p:cNvPr id="33795" name="2 Marcador de contenido"/>
          <p:cNvSpPr>
            <a:spLocks noGrp="1"/>
          </p:cNvSpPr>
          <p:nvPr>
            <p:ph idx="1"/>
          </p:nvPr>
        </p:nvSpPr>
        <p:spPr>
          <a:xfrm>
            <a:off x="857224" y="1000125"/>
            <a:ext cx="7829576" cy="5572125"/>
          </a:xfrm>
        </p:spPr>
        <p:txBody>
          <a:bodyPr/>
          <a:lstStyle/>
          <a:p>
            <a:r>
              <a:rPr lang="es-ES" sz="2400" dirty="0" smtClean="0"/>
              <a:t>Aspecto diferente, funciones distintas, pero mismo modelo de estructura básica, lo que indica que los seres vivos que lo poseen descienden de antepasados comunes</a:t>
            </a:r>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a:p>
            <a:endParaRPr lang="es-ES" sz="2400" dirty="0" smtClean="0"/>
          </a:p>
        </p:txBody>
      </p:sp>
      <p:pic>
        <p:nvPicPr>
          <p:cNvPr id="33796" name="4 Imagen" descr="Órganos HomólogosAnálogos.gif"/>
          <p:cNvPicPr>
            <a:picLocks noChangeAspect="1"/>
          </p:cNvPicPr>
          <p:nvPr/>
        </p:nvPicPr>
        <p:blipFill>
          <a:blip r:embed="rId3"/>
          <a:srcRect/>
          <a:stretch>
            <a:fillRect/>
          </a:stretch>
        </p:blipFill>
        <p:spPr bwMode="auto">
          <a:xfrm>
            <a:off x="1500166" y="2143116"/>
            <a:ext cx="6429420" cy="4642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435100" y="274638"/>
            <a:ext cx="7499350" cy="1143000"/>
          </a:xfrm>
        </p:spPr>
        <p:txBody>
          <a:bodyPr/>
          <a:lstStyle/>
          <a:p>
            <a:pPr fontAlgn="auto">
              <a:spcAft>
                <a:spcPts val="0"/>
              </a:spcAft>
              <a:defRPr/>
            </a:pPr>
            <a:r>
              <a:rPr lang="es-ES" dirty="0" smtClean="0">
                <a:solidFill>
                  <a:schemeClr val="tx2">
                    <a:satMod val="130000"/>
                  </a:schemeClr>
                </a:solidFill>
              </a:rPr>
              <a:t>ÓRGANOS HOMÓLOGOS </a:t>
            </a:r>
            <a:endParaRPr lang="es-ES" dirty="0">
              <a:solidFill>
                <a:schemeClr val="tx2">
                  <a:satMod val="130000"/>
                </a:schemeClr>
              </a:solidFill>
            </a:endParaRPr>
          </a:p>
        </p:txBody>
      </p:sp>
      <p:pic>
        <p:nvPicPr>
          <p:cNvPr id="34819" name="Picture 4" descr="http://www.carampangue.cl/Biocarampangue/3-Organos-homologos.jpg"/>
          <p:cNvPicPr>
            <a:picLocks noChangeAspect="1" noChangeArrowheads="1"/>
          </p:cNvPicPr>
          <p:nvPr/>
        </p:nvPicPr>
        <p:blipFill>
          <a:blip r:embed="rId3"/>
          <a:srcRect/>
          <a:stretch>
            <a:fillRect/>
          </a:stretch>
        </p:blipFill>
        <p:spPr bwMode="auto">
          <a:xfrm>
            <a:off x="928688" y="1428750"/>
            <a:ext cx="7486650" cy="520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1 Imagen" descr="Org Homológos.jpg"/>
          <p:cNvPicPr>
            <a:picLocks noChangeAspect="1"/>
          </p:cNvPicPr>
          <p:nvPr/>
        </p:nvPicPr>
        <p:blipFill>
          <a:blip r:embed="rId3"/>
          <a:srcRect/>
          <a:stretch>
            <a:fillRect/>
          </a:stretch>
        </p:blipFill>
        <p:spPr bwMode="auto">
          <a:xfrm>
            <a:off x="1000125" y="1285875"/>
            <a:ext cx="7553325"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285750"/>
            <a:ext cx="8229600" cy="898525"/>
          </a:xfrm>
        </p:spPr>
        <p:txBody>
          <a:bodyPr/>
          <a:lstStyle/>
          <a:p>
            <a:pPr fontAlgn="auto">
              <a:spcAft>
                <a:spcPts val="0"/>
              </a:spcAft>
              <a:defRPr/>
            </a:pPr>
            <a:r>
              <a:rPr lang="es-ES" dirty="0" smtClean="0">
                <a:solidFill>
                  <a:schemeClr val="tx2">
                    <a:satMod val="130000"/>
                  </a:schemeClr>
                </a:solidFill>
              </a:rPr>
              <a:t>ÓRGANOS ANÁLOGOS</a:t>
            </a:r>
            <a:endParaRPr lang="es-ES" dirty="0">
              <a:solidFill>
                <a:schemeClr val="tx2">
                  <a:satMod val="130000"/>
                </a:schemeClr>
              </a:solidFill>
            </a:endParaRPr>
          </a:p>
        </p:txBody>
      </p:sp>
      <p:sp>
        <p:nvSpPr>
          <p:cNvPr id="36867" name="2 Marcador de contenido"/>
          <p:cNvSpPr>
            <a:spLocks noGrp="1"/>
          </p:cNvSpPr>
          <p:nvPr>
            <p:ph idx="1"/>
          </p:nvPr>
        </p:nvSpPr>
        <p:spPr>
          <a:xfrm>
            <a:off x="928662" y="1214438"/>
            <a:ext cx="7758138" cy="5240337"/>
          </a:xfrm>
        </p:spPr>
        <p:txBody>
          <a:bodyPr/>
          <a:lstStyle/>
          <a:p>
            <a:r>
              <a:rPr lang="es-ES" sz="2800" dirty="0" smtClean="0"/>
              <a:t>Tienen funciones similares pero no presentan ninguna semejanza estructural.</a:t>
            </a:r>
          </a:p>
          <a:p>
            <a:endParaRPr lang="es-ES" sz="2800" dirty="0" smtClean="0"/>
          </a:p>
          <a:p>
            <a:r>
              <a:rPr lang="es-ES" sz="2800" dirty="0" smtClean="0"/>
              <a:t> Por ejemplo, las alas de vertebrados (como aves o murciélagos) son modificaciones de sus extremidades anteriores, mientras que las de los insectos son expansiones de su pared corporal.</a:t>
            </a:r>
          </a:p>
          <a:p>
            <a:endParaRPr lang="es-ES" sz="2800" dirty="0" smtClean="0"/>
          </a:p>
          <a:p>
            <a:r>
              <a:rPr lang="es-ES" sz="2800" dirty="0" smtClean="0"/>
              <a:t>Por Tanto, no suponemos mismo origen.</a:t>
            </a:r>
          </a:p>
          <a:p>
            <a:endParaRPr lang="es-E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1 Imagen" descr="órganos HomólogosAnálogos.png"/>
          <p:cNvPicPr>
            <a:picLocks noChangeAspect="1"/>
          </p:cNvPicPr>
          <p:nvPr/>
        </p:nvPicPr>
        <p:blipFill>
          <a:blip r:embed="rId3"/>
          <a:srcRect/>
          <a:stretch>
            <a:fillRect/>
          </a:stretch>
        </p:blipFill>
        <p:spPr bwMode="auto">
          <a:xfrm>
            <a:off x="1143000" y="357188"/>
            <a:ext cx="6342063" cy="613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946150"/>
          </a:xfrm>
        </p:spPr>
        <p:txBody>
          <a:bodyPr/>
          <a:lstStyle/>
          <a:p>
            <a:pPr fontAlgn="auto">
              <a:spcAft>
                <a:spcPts val="0"/>
              </a:spcAft>
              <a:defRPr/>
            </a:pPr>
            <a:r>
              <a:rPr lang="es-ES" dirty="0" smtClean="0">
                <a:solidFill>
                  <a:schemeClr val="tx2">
                    <a:satMod val="130000"/>
                  </a:schemeClr>
                </a:solidFill>
              </a:rPr>
              <a:t>ÓRGANOS VESTIGIALES</a:t>
            </a:r>
            <a:endParaRPr lang="es-ES" dirty="0">
              <a:solidFill>
                <a:schemeClr val="tx2">
                  <a:satMod val="130000"/>
                </a:schemeClr>
              </a:solidFill>
            </a:endParaRPr>
          </a:p>
        </p:txBody>
      </p:sp>
      <p:sp>
        <p:nvSpPr>
          <p:cNvPr id="38915" name="2 Marcador de contenido"/>
          <p:cNvSpPr>
            <a:spLocks noGrp="1"/>
          </p:cNvSpPr>
          <p:nvPr>
            <p:ph idx="1"/>
          </p:nvPr>
        </p:nvSpPr>
        <p:spPr>
          <a:xfrm>
            <a:off x="1142976" y="1071563"/>
            <a:ext cx="7543824" cy="5311775"/>
          </a:xfrm>
        </p:spPr>
        <p:txBody>
          <a:bodyPr/>
          <a:lstStyle/>
          <a:p>
            <a:r>
              <a:rPr lang="es-ES" sz="2800" dirty="0" smtClean="0"/>
              <a:t>Órganos homólogos que no desempeñan ninguna función (su función principal se ha perdido durante la evolución)</a:t>
            </a:r>
          </a:p>
          <a:p>
            <a:r>
              <a:rPr lang="es-ES" sz="2800" dirty="0" smtClean="0"/>
              <a:t>La presencia de estos órganos rudimentarios en seres vivos actuales indica la existencia de un antepasado para el cual estos órganos eran necesarios. Habrá una relación evolutiva entre los organismos  con esos órganos, habrán evolucionado a partir de antecesores comunes.</a:t>
            </a:r>
          </a:p>
          <a:p>
            <a:r>
              <a:rPr lang="es-ES" sz="2800" dirty="0" smtClean="0"/>
              <a:t>Ejemplos en el hombre: Coxis, muelas del juicio, apéndice, carne de gallina, </a:t>
            </a:r>
          </a:p>
          <a:p>
            <a:endParaRPr lang="es-E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68288"/>
            <a:ext cx="7400948" cy="731837"/>
          </a:xfrm>
        </p:spPr>
        <p:txBody>
          <a:bodyPr>
            <a:normAutofit fontScale="90000"/>
          </a:bodyPr>
          <a:lstStyle/>
          <a:p>
            <a:pPr fontAlgn="auto">
              <a:spcAft>
                <a:spcPts val="0"/>
              </a:spcAft>
              <a:defRPr/>
            </a:pPr>
            <a:r>
              <a:rPr lang="es-ES" dirty="0" smtClean="0">
                <a:solidFill>
                  <a:schemeClr val="tx2">
                    <a:satMod val="130000"/>
                  </a:schemeClr>
                </a:solidFill>
              </a:rPr>
              <a:t>ÓRGANOS VESTIGIALES</a:t>
            </a:r>
            <a:endParaRPr lang="es-ES" dirty="0">
              <a:solidFill>
                <a:schemeClr val="tx2">
                  <a:satMod val="130000"/>
                </a:schemeClr>
              </a:solidFill>
            </a:endParaRPr>
          </a:p>
        </p:txBody>
      </p:sp>
      <p:sp>
        <p:nvSpPr>
          <p:cNvPr id="39939" name="10 Marcador de contenido"/>
          <p:cNvSpPr>
            <a:spLocks noGrp="1"/>
          </p:cNvSpPr>
          <p:nvPr>
            <p:ph idx="1"/>
          </p:nvPr>
        </p:nvSpPr>
        <p:spPr>
          <a:xfrm>
            <a:off x="457200" y="928688"/>
            <a:ext cx="8229600" cy="5929312"/>
          </a:xfrm>
        </p:spPr>
        <p:txBody>
          <a:bodyPr/>
          <a:lstStyle/>
          <a:p>
            <a:endParaRPr lang="es-ES" sz="2400" smtClean="0"/>
          </a:p>
          <a:p>
            <a:endParaRPr lang="es-ES" sz="2400" smtClean="0"/>
          </a:p>
          <a:p>
            <a:endParaRPr lang="es-ES" sz="2400" smtClean="0"/>
          </a:p>
          <a:p>
            <a:endParaRPr lang="es-ES" sz="2400" smtClean="0"/>
          </a:p>
          <a:p>
            <a:endParaRPr lang="es-ES" sz="2400" smtClean="0"/>
          </a:p>
          <a:p>
            <a:endParaRPr lang="es-ES" sz="2400" smtClean="0"/>
          </a:p>
          <a:p>
            <a:endParaRPr lang="es-ES" sz="2400" smtClean="0"/>
          </a:p>
          <a:p>
            <a:endParaRPr lang="es-ES" sz="2400" smtClean="0"/>
          </a:p>
          <a:p>
            <a:endParaRPr lang="es-ES" sz="2400" smtClean="0"/>
          </a:p>
          <a:p>
            <a:r>
              <a:rPr lang="es-ES" sz="2400" smtClean="0"/>
              <a:t>Por ejemplo, en el esqueleto de una serpiente o en el de una ballena existen huesos homólogos a los de la cadera de otros vertebrados, que indican que estos organismos han evolucionado a partir de antepasados cuadrúpedos</a:t>
            </a:r>
          </a:p>
          <a:p>
            <a:endParaRPr lang="es-ES" smtClean="0"/>
          </a:p>
        </p:txBody>
      </p:sp>
      <p:pic>
        <p:nvPicPr>
          <p:cNvPr id="39940" name="11 Imagen" descr="Org. Vestigiales.jpg"/>
          <p:cNvPicPr>
            <a:picLocks noChangeAspect="1"/>
          </p:cNvPicPr>
          <p:nvPr/>
        </p:nvPicPr>
        <p:blipFill>
          <a:blip r:embed="rId3"/>
          <a:srcRect/>
          <a:stretch>
            <a:fillRect/>
          </a:stretch>
        </p:blipFill>
        <p:spPr bwMode="auto">
          <a:xfrm>
            <a:off x="2000250" y="1000125"/>
            <a:ext cx="5029200" cy="380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68288"/>
            <a:ext cx="7400948" cy="946150"/>
          </a:xfrm>
        </p:spPr>
        <p:txBody>
          <a:bodyPr/>
          <a:lstStyle/>
          <a:p>
            <a:pPr fontAlgn="auto">
              <a:spcAft>
                <a:spcPts val="0"/>
              </a:spcAft>
              <a:defRPr/>
            </a:pPr>
            <a:r>
              <a:rPr lang="es-ES" dirty="0" smtClean="0">
                <a:solidFill>
                  <a:schemeClr val="tx2">
                    <a:satMod val="130000"/>
                  </a:schemeClr>
                </a:solidFill>
              </a:rPr>
              <a:t>Órganos vestigiales</a:t>
            </a:r>
            <a:endParaRPr lang="es-ES" dirty="0">
              <a:solidFill>
                <a:schemeClr val="tx2">
                  <a:satMod val="130000"/>
                </a:schemeClr>
              </a:solidFill>
            </a:endParaRPr>
          </a:p>
        </p:txBody>
      </p:sp>
      <p:sp>
        <p:nvSpPr>
          <p:cNvPr id="40963" name="2 Marcador de contenido"/>
          <p:cNvSpPr>
            <a:spLocks noGrp="1"/>
          </p:cNvSpPr>
          <p:nvPr>
            <p:ph idx="1"/>
          </p:nvPr>
        </p:nvSpPr>
        <p:spPr>
          <a:xfrm>
            <a:off x="1071537" y="1214438"/>
            <a:ext cx="7658125" cy="5357812"/>
          </a:xfrm>
        </p:spPr>
        <p:txBody>
          <a:bodyPr>
            <a:normAutofit lnSpcReduction="10000"/>
          </a:bodyPr>
          <a:lstStyle/>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endParaRPr lang="es-ES" sz="1800" dirty="0" smtClean="0"/>
          </a:p>
          <a:p>
            <a:pPr marL="365760" indent="-283464" fontAlgn="auto">
              <a:spcAft>
                <a:spcPts val="0"/>
              </a:spcAft>
              <a:buFont typeface="Wingdings 2"/>
              <a:buChar char=""/>
              <a:defRPr/>
            </a:pPr>
            <a:r>
              <a:rPr lang="es-ES" sz="1800" dirty="0" smtClean="0"/>
              <a:t>El coxis es un hueso corto, impar, central y simétrico, compuesto por cuatro o cinco piezas soldadas (vértebras coccígeas) en forma de triángulo. Se encuentra debajo del sacro, con el cual se articula y al que continúa formando la última pieza ósea de la columna </a:t>
            </a:r>
          </a:p>
          <a:p>
            <a:pPr marL="365760" indent="-283464" fontAlgn="auto">
              <a:spcAft>
                <a:spcPts val="0"/>
              </a:spcAft>
              <a:buFont typeface="Wingdings 2"/>
              <a:buChar char=""/>
              <a:defRPr/>
            </a:pPr>
            <a:r>
              <a:rPr lang="es-ES" dirty="0" smtClean="0"/>
              <a:t>Los científicos mantienen que el </a:t>
            </a:r>
            <a:r>
              <a:rPr lang="es-ES" dirty="0" smtClean="0"/>
              <a:t>coxis </a:t>
            </a:r>
            <a:r>
              <a:rPr lang="es-ES" dirty="0" smtClean="0"/>
              <a:t>es el vestigio de la cola de nuestros antepasados</a:t>
            </a:r>
            <a:br>
              <a:rPr lang="es-ES" dirty="0" smtClean="0"/>
            </a:br>
            <a:endParaRPr lang="es-ES" dirty="0" smtClean="0"/>
          </a:p>
        </p:txBody>
      </p:sp>
      <p:pic>
        <p:nvPicPr>
          <p:cNvPr id="40964" name="3 Imagen" descr="óRGANOS VESTIGIALES.jpg"/>
          <p:cNvPicPr>
            <a:picLocks noChangeAspect="1"/>
          </p:cNvPicPr>
          <p:nvPr/>
        </p:nvPicPr>
        <p:blipFill>
          <a:blip r:embed="rId3"/>
          <a:srcRect/>
          <a:stretch>
            <a:fillRect/>
          </a:stretch>
        </p:blipFill>
        <p:spPr bwMode="auto">
          <a:xfrm>
            <a:off x="2714625" y="1357313"/>
            <a:ext cx="36195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marL="484632" algn="ctr" fontAlgn="auto">
              <a:spcAft>
                <a:spcPts val="0"/>
              </a:spcAft>
              <a:defRPr/>
            </a:pPr>
            <a:r>
              <a:rPr lang="es-ES" dirty="0" smtClean="0">
                <a:solidFill>
                  <a:schemeClr val="accent1">
                    <a:tint val="83000"/>
                    <a:satMod val="150000"/>
                  </a:schemeClr>
                </a:solidFill>
              </a:rPr>
              <a:t>TEORÍA DE LA GENERACIÓN ESPONTÁNEA</a:t>
            </a:r>
          </a:p>
        </p:txBody>
      </p:sp>
      <p:sp>
        <p:nvSpPr>
          <p:cNvPr id="3075" name="2 Marcador de contenido"/>
          <p:cNvSpPr>
            <a:spLocks noGrp="1"/>
          </p:cNvSpPr>
          <p:nvPr>
            <p:ph idx="1"/>
          </p:nvPr>
        </p:nvSpPr>
        <p:spPr>
          <a:xfrm>
            <a:off x="857224" y="1447800"/>
            <a:ext cx="8077226" cy="4481530"/>
          </a:xfrm>
        </p:spPr>
        <p:txBody>
          <a:bodyPr/>
          <a:lstStyle/>
          <a:p>
            <a:r>
              <a:rPr lang="es-ES" sz="2400" dirty="0" smtClean="0"/>
              <a:t>Los seres vivos aparecen espontáneamente a partir de sustancias inertes: del lodo, del agua...</a:t>
            </a:r>
          </a:p>
          <a:p>
            <a:r>
              <a:rPr lang="es-ES" sz="2400" dirty="0" smtClean="0"/>
              <a:t>Enunciada por Aristóteles hace 2000 años, actualmente desechada (</a:t>
            </a:r>
            <a:r>
              <a:rPr lang="es-ES" sz="2400" dirty="0" err="1" smtClean="0"/>
              <a:t>Redi</a:t>
            </a:r>
            <a:r>
              <a:rPr lang="es-ES" sz="2400" dirty="0" smtClean="0"/>
              <a:t> 1626-1697 y Pasteur s. XIX</a:t>
            </a:r>
            <a:r>
              <a:rPr lang="es-ES" sz="2400" dirty="0" smtClean="0"/>
              <a:t>).</a:t>
            </a:r>
            <a:endParaRPr lang="es-ES" sz="2400" dirty="0" smtClean="0"/>
          </a:p>
          <a:p>
            <a:r>
              <a:rPr lang="es-ES" sz="2400" dirty="0" smtClean="0"/>
              <a:t>Todo ser vivo procede de otro ser vivo preexistente (</a:t>
            </a:r>
            <a:r>
              <a:rPr lang="es-ES" sz="2400" u="sng" dirty="0" smtClean="0"/>
              <a:t>Biogénesis</a:t>
            </a:r>
            <a:r>
              <a:rPr lang="es-ES" sz="2400" dirty="0" smtClean="0"/>
              <a:t>). Pero…¿Cómo apareció el primer ser vivo?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p:txBody>
      </p:sp>
      <p:pic>
        <p:nvPicPr>
          <p:cNvPr id="112642" name="Picture 2" descr="http://danielacamila.files.wordpress.com/2011/11/22.jpg"/>
          <p:cNvPicPr>
            <a:picLocks noChangeAspect="1" noChangeArrowheads="1"/>
          </p:cNvPicPr>
          <p:nvPr/>
        </p:nvPicPr>
        <p:blipFill>
          <a:blip r:embed="rId3"/>
          <a:srcRect t="17939"/>
          <a:stretch>
            <a:fillRect/>
          </a:stretch>
        </p:blipFill>
        <p:spPr bwMode="auto">
          <a:xfrm>
            <a:off x="5572132" y="3786190"/>
            <a:ext cx="3286125" cy="3071810"/>
          </a:xfrm>
          <a:prstGeom prst="rect">
            <a:avLst/>
          </a:prstGeom>
          <a:noFill/>
        </p:spPr>
      </p:pic>
      <p:pic>
        <p:nvPicPr>
          <p:cNvPr id="112644" name="Picture 4" descr="http://3.bp.blogspot.com/-rRe__ucqdeM/UQgajfHZHfI/AAAAAAAAAG8/M6ryJUT0bwI/s1600/experimento+van+helmont.jpg"/>
          <p:cNvPicPr>
            <a:picLocks noChangeAspect="1" noChangeArrowheads="1"/>
          </p:cNvPicPr>
          <p:nvPr/>
        </p:nvPicPr>
        <p:blipFill>
          <a:blip r:embed="rId4"/>
          <a:srcRect/>
          <a:stretch>
            <a:fillRect/>
          </a:stretch>
        </p:blipFill>
        <p:spPr bwMode="auto">
          <a:xfrm>
            <a:off x="1428728" y="3929066"/>
            <a:ext cx="2578654" cy="292893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2000"/>
                                        <p:tgtEl>
                                          <p:spTgt spid="3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Effect transition="in" filter="fade">
                                      <p:cBhvr>
                                        <p:cTn id="18" dur="2000"/>
                                        <p:tgtEl>
                                          <p:spTgt spid="30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Effect transition="in" filter="fade">
                                      <p:cBhvr>
                                        <p:cTn id="23" dur="2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1538" y="274638"/>
            <a:ext cx="3714776" cy="1082660"/>
          </a:xfrm>
        </p:spPr>
        <p:txBody>
          <a:bodyPr>
            <a:normAutofit fontScale="90000"/>
          </a:bodyPr>
          <a:lstStyle/>
          <a:p>
            <a:pPr fontAlgn="auto">
              <a:spcAft>
                <a:spcPts val="0"/>
              </a:spcAft>
              <a:defRPr/>
            </a:pPr>
            <a:r>
              <a:rPr lang="es-ES" dirty="0" smtClean="0">
                <a:solidFill>
                  <a:schemeClr val="tx2">
                    <a:satMod val="130000"/>
                  </a:schemeClr>
                </a:solidFill>
              </a:rPr>
              <a:t>Muelas del juicio</a:t>
            </a:r>
            <a:endParaRPr lang="es-ES" dirty="0">
              <a:solidFill>
                <a:schemeClr val="tx2">
                  <a:satMod val="130000"/>
                </a:schemeClr>
              </a:solidFill>
            </a:endParaRPr>
          </a:p>
        </p:txBody>
      </p:sp>
      <p:sp>
        <p:nvSpPr>
          <p:cNvPr id="41987" name="3 Marcador de contenido"/>
          <p:cNvSpPr>
            <a:spLocks noGrp="1"/>
          </p:cNvSpPr>
          <p:nvPr>
            <p:ph idx="1"/>
          </p:nvPr>
        </p:nvSpPr>
        <p:spPr>
          <a:xfrm>
            <a:off x="0" y="1285860"/>
            <a:ext cx="5072066" cy="5168915"/>
          </a:xfrm>
        </p:spPr>
        <p:txBody>
          <a:bodyPr>
            <a:normAutofit fontScale="47500" lnSpcReduction="20000"/>
          </a:bodyPr>
          <a:lstStyle/>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a:buChar char=""/>
              <a:defRPr/>
            </a:pPr>
            <a:r>
              <a:rPr lang="es-ES" sz="3800" dirty="0" smtClean="0"/>
              <a:t>También llamados terceros molares </a:t>
            </a:r>
          </a:p>
          <a:p>
            <a:pPr marL="365760" indent="-283464" fontAlgn="auto">
              <a:spcAft>
                <a:spcPts val="0"/>
              </a:spcAft>
              <a:buFont typeface="Wingdings 2" pitchFamily="18" charset="2"/>
              <a:buNone/>
              <a:defRPr/>
            </a:pPr>
            <a:r>
              <a:rPr lang="es-ES" sz="3800" dirty="0" smtClean="0"/>
              <a:t>o cordales. Llamados así porque  </a:t>
            </a:r>
          </a:p>
          <a:p>
            <a:pPr marL="365760" indent="-283464" fontAlgn="auto">
              <a:spcAft>
                <a:spcPts val="0"/>
              </a:spcAft>
              <a:buFont typeface="Wingdings 2" pitchFamily="18" charset="2"/>
              <a:buNone/>
              <a:defRPr/>
            </a:pPr>
            <a:r>
              <a:rPr lang="es-ES" sz="3800" dirty="0" smtClean="0"/>
              <a:t>aparecen frecuentemente entre los </a:t>
            </a:r>
          </a:p>
          <a:p>
            <a:pPr marL="365760" indent="-283464" fontAlgn="auto">
              <a:spcAft>
                <a:spcPts val="0"/>
              </a:spcAft>
              <a:buFont typeface="Wingdings 2" pitchFamily="18" charset="2"/>
              <a:buNone/>
              <a:defRPr/>
            </a:pPr>
            <a:r>
              <a:rPr lang="es-ES" sz="3800" dirty="0" smtClean="0"/>
              <a:t>17-18 años (cuando se dice que se </a:t>
            </a:r>
          </a:p>
          <a:p>
            <a:pPr marL="365760" indent="-283464" fontAlgn="auto">
              <a:spcAft>
                <a:spcPts val="0"/>
              </a:spcAft>
              <a:buFont typeface="Wingdings 2" pitchFamily="18" charset="2"/>
              <a:buNone/>
              <a:defRPr/>
            </a:pPr>
            <a:r>
              <a:rPr lang="es-ES" sz="3800" dirty="0" smtClean="0"/>
              <a:t>comienza a tener juicio o uso de razón)</a:t>
            </a:r>
          </a:p>
          <a:p>
            <a:pPr marL="365760" indent="-283464" fontAlgn="auto">
              <a:spcAft>
                <a:spcPts val="0"/>
              </a:spcAft>
              <a:buFont typeface="Wingdings 2" pitchFamily="18" charset="2"/>
              <a:buNone/>
              <a:defRPr/>
            </a:pPr>
            <a:endParaRPr lang="es-ES" sz="3800" dirty="0" smtClean="0"/>
          </a:p>
          <a:p>
            <a:pPr marL="365760" indent="-283464" fontAlgn="auto">
              <a:spcAft>
                <a:spcPts val="0"/>
              </a:spcAft>
              <a:buNone/>
              <a:defRPr/>
            </a:pPr>
            <a:endParaRPr lang="es-ES" sz="3800" dirty="0" smtClean="0"/>
          </a:p>
          <a:p>
            <a:pPr marL="365760" indent="-283464" algn="just" fontAlgn="auto">
              <a:spcAft>
                <a:spcPts val="0"/>
              </a:spcAft>
              <a:buFont typeface="Wingdings 2"/>
              <a:buChar char=""/>
              <a:defRPr/>
            </a:pPr>
            <a:r>
              <a:rPr lang="es-ES" sz="3800" dirty="0" smtClean="0"/>
              <a:t>Éstas </a:t>
            </a:r>
            <a:r>
              <a:rPr lang="es-ES" sz="3800" dirty="0" smtClean="0"/>
              <a:t>muelan fueron útiles en el pasado </a:t>
            </a:r>
          </a:p>
          <a:p>
            <a:pPr marL="365760" indent="-283464" algn="just" fontAlgn="auto">
              <a:spcAft>
                <a:spcPts val="0"/>
              </a:spcAft>
              <a:buFont typeface="Wingdings 2" pitchFamily="18" charset="2"/>
              <a:buNone/>
              <a:defRPr/>
            </a:pPr>
            <a:r>
              <a:rPr lang="es-ES" sz="3800" dirty="0" smtClean="0"/>
              <a:t>pues aportaban potencia masticatoria cuando </a:t>
            </a:r>
            <a:endParaRPr lang="es-ES" sz="3800" dirty="0" smtClean="0"/>
          </a:p>
          <a:p>
            <a:pPr marL="365760" indent="-283464" algn="just" fontAlgn="auto">
              <a:spcAft>
                <a:spcPts val="0"/>
              </a:spcAft>
              <a:buFont typeface="Wingdings 2" pitchFamily="18" charset="2"/>
              <a:buNone/>
              <a:defRPr/>
            </a:pPr>
            <a:r>
              <a:rPr lang="es-ES" sz="3800" dirty="0" smtClean="0"/>
              <a:t>aún </a:t>
            </a:r>
            <a:r>
              <a:rPr lang="es-ES" sz="3800" dirty="0" smtClean="0"/>
              <a:t>no</a:t>
            </a:r>
          </a:p>
          <a:p>
            <a:pPr marL="365760" indent="-283464" algn="just" fontAlgn="auto">
              <a:spcAft>
                <a:spcPts val="0"/>
              </a:spcAft>
              <a:buFont typeface="Wingdings 2" pitchFamily="18" charset="2"/>
              <a:buNone/>
              <a:defRPr/>
            </a:pPr>
            <a:r>
              <a:rPr lang="es-ES" sz="3800" dirty="0" smtClean="0"/>
              <a:t>preparábamos los alimentos y éstos estaban más duros. Lo más</a:t>
            </a:r>
          </a:p>
          <a:p>
            <a:pPr marL="365760" indent="-283464" algn="just" fontAlgn="auto">
              <a:spcAft>
                <a:spcPts val="0"/>
              </a:spcAft>
              <a:buFont typeface="Wingdings 2" pitchFamily="18" charset="2"/>
              <a:buNone/>
              <a:defRPr/>
            </a:pPr>
            <a:r>
              <a:rPr lang="es-ES" sz="3800" dirty="0" smtClean="0"/>
              <a:t>probable es que con el paso de miles de años ningún ser</a:t>
            </a:r>
          </a:p>
          <a:p>
            <a:pPr marL="365760" indent="-283464" algn="just" fontAlgn="auto">
              <a:spcAft>
                <a:spcPts val="0"/>
              </a:spcAft>
              <a:buFont typeface="Wingdings 2" pitchFamily="18" charset="2"/>
              <a:buNone/>
              <a:defRPr/>
            </a:pPr>
            <a:r>
              <a:rPr lang="es-ES" sz="3800" dirty="0" smtClean="0"/>
              <a:t>humano posea al final estas muelas. </a:t>
            </a:r>
            <a:r>
              <a:rPr lang="es-ES" sz="2000" dirty="0" smtClean="0"/>
              <a:t/>
            </a:r>
            <a:br>
              <a:rPr lang="es-ES" sz="2000" dirty="0" smtClean="0"/>
            </a:br>
            <a:r>
              <a:rPr lang="es-ES" dirty="0" smtClean="0"/>
              <a:t/>
            </a:r>
            <a:br>
              <a:rPr lang="es-ES" dirty="0" smtClean="0"/>
            </a:br>
            <a:endParaRPr lang="es-ES" dirty="0" smtClean="0"/>
          </a:p>
        </p:txBody>
      </p:sp>
      <p:pic>
        <p:nvPicPr>
          <p:cNvPr id="41988" name="4 Imagen" descr="foto_dental_04[1].jpg"/>
          <p:cNvPicPr>
            <a:picLocks noChangeAspect="1"/>
          </p:cNvPicPr>
          <p:nvPr/>
        </p:nvPicPr>
        <p:blipFill>
          <a:blip r:embed="rId3"/>
          <a:srcRect/>
          <a:stretch>
            <a:fillRect/>
          </a:stretch>
        </p:blipFill>
        <p:spPr bwMode="auto">
          <a:xfrm>
            <a:off x="4786314" y="1"/>
            <a:ext cx="4557713" cy="442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0"/>
            <a:ext cx="8143899" cy="803275"/>
          </a:xfrm>
        </p:spPr>
        <p:txBody>
          <a:bodyPr/>
          <a:lstStyle/>
          <a:p>
            <a:pPr fontAlgn="auto">
              <a:spcAft>
                <a:spcPts val="0"/>
              </a:spcAft>
              <a:defRPr/>
            </a:pPr>
            <a:r>
              <a:rPr lang="es-ES" dirty="0" smtClean="0">
                <a:solidFill>
                  <a:schemeClr val="tx2">
                    <a:satMod val="130000"/>
                  </a:schemeClr>
                </a:solidFill>
              </a:rPr>
              <a:t>Apéndice</a:t>
            </a:r>
            <a:endParaRPr lang="es-ES" dirty="0">
              <a:solidFill>
                <a:schemeClr val="tx2">
                  <a:satMod val="130000"/>
                </a:schemeClr>
              </a:solidFill>
            </a:endParaRPr>
          </a:p>
        </p:txBody>
      </p:sp>
      <p:sp>
        <p:nvSpPr>
          <p:cNvPr id="43011" name="2 Marcador de contenido"/>
          <p:cNvSpPr>
            <a:spLocks noGrp="1"/>
          </p:cNvSpPr>
          <p:nvPr>
            <p:ph idx="1"/>
          </p:nvPr>
        </p:nvSpPr>
        <p:spPr>
          <a:xfrm>
            <a:off x="785786" y="1882775"/>
            <a:ext cx="8358214" cy="4689475"/>
          </a:xfrm>
        </p:spPr>
        <p:txBody>
          <a:bodyPr>
            <a:normAutofit lnSpcReduction="10000"/>
          </a:bodyPr>
          <a:lstStyle/>
          <a:p>
            <a:pPr marL="365760" indent="-283464" fontAlgn="auto">
              <a:spcAft>
                <a:spcPts val="0"/>
              </a:spcAft>
              <a:buFont typeface="Wingdings 2"/>
              <a:buChar char=""/>
              <a:defRPr/>
            </a:pPr>
            <a:endParaRPr lang="es-ES" sz="2000" dirty="0" smtClean="0"/>
          </a:p>
          <a:p>
            <a:pPr marL="365760" indent="-283464" fontAlgn="auto">
              <a:spcAft>
                <a:spcPts val="0"/>
              </a:spcAft>
              <a:buFont typeface="Wingdings 2"/>
              <a:buChar char=""/>
              <a:defRPr/>
            </a:pPr>
            <a:endParaRPr lang="es-ES" sz="2000" dirty="0" smtClean="0"/>
          </a:p>
          <a:p>
            <a:pPr marL="365760" indent="-283464" fontAlgn="auto">
              <a:spcAft>
                <a:spcPts val="0"/>
              </a:spcAft>
              <a:buFont typeface="Wingdings 2"/>
              <a:buChar char=""/>
              <a:defRPr/>
            </a:pPr>
            <a:endParaRPr lang="es-ES" sz="2000" dirty="0" smtClean="0"/>
          </a:p>
          <a:p>
            <a:pPr marL="365760" indent="-283464" fontAlgn="auto">
              <a:spcAft>
                <a:spcPts val="0"/>
              </a:spcAft>
              <a:buFont typeface="Wingdings 2" pitchFamily="18" charset="2"/>
              <a:buNone/>
              <a:defRPr/>
            </a:pPr>
            <a:endParaRPr lang="es-ES" sz="2000" dirty="0" smtClean="0"/>
          </a:p>
          <a:p>
            <a:pPr marL="365760" indent="-283464" fontAlgn="auto">
              <a:spcAft>
                <a:spcPts val="0"/>
              </a:spcAft>
              <a:buFont typeface="Wingdings 2"/>
              <a:buChar char=""/>
              <a:defRPr/>
            </a:pPr>
            <a:r>
              <a:rPr lang="es-ES" sz="2000" dirty="0" smtClean="0"/>
              <a:t>El apéndice se encuentra ubicado cerca del punto de unión del intestino delgado y el colon y, en ocasiones, puede infectarse (</a:t>
            </a:r>
            <a:r>
              <a:rPr lang="es-ES" sz="2000" dirty="0" err="1" smtClean="0"/>
              <a:t>apendicítis</a:t>
            </a:r>
            <a:r>
              <a:rPr lang="es-ES" sz="2000" dirty="0" smtClean="0"/>
              <a:t>). Ésta es una enfermedad que requiere de un tratamiento quirúrgico llamado </a:t>
            </a:r>
            <a:r>
              <a:rPr lang="es-ES" sz="2000" dirty="0" err="1" smtClean="0"/>
              <a:t>apendicectomía</a:t>
            </a:r>
            <a:r>
              <a:rPr lang="es-ES" sz="2000" dirty="0" smtClean="0"/>
              <a:t> para la extirpación del apéndice. </a:t>
            </a:r>
          </a:p>
          <a:p>
            <a:pPr marL="365760" indent="-283464" fontAlgn="auto">
              <a:spcAft>
                <a:spcPts val="0"/>
              </a:spcAft>
              <a:buFont typeface="Wingdings 2"/>
              <a:buChar char=""/>
              <a:defRPr/>
            </a:pPr>
            <a:endParaRPr lang="es-ES" sz="2000" dirty="0" smtClean="0"/>
          </a:p>
          <a:p>
            <a:pPr marL="365760" indent="-283464" fontAlgn="auto">
              <a:spcAft>
                <a:spcPts val="0"/>
              </a:spcAft>
              <a:buFont typeface="Wingdings 2"/>
              <a:buChar char=""/>
              <a:defRPr/>
            </a:pPr>
            <a:r>
              <a:rPr lang="es-ES" sz="2000" dirty="0" smtClean="0"/>
              <a:t>Este órgano no parece tener función alguna. Parece ser vestigios</a:t>
            </a:r>
            <a:r>
              <a:rPr lang="es-ES" dirty="0" smtClean="0"/>
              <a:t> </a:t>
            </a:r>
            <a:r>
              <a:rPr lang="es-ES" sz="2000" dirty="0" smtClean="0"/>
              <a:t>de un ciego mayor encargado de  digerir celulosa, encontrado en nuestros ancestros herbívoros. </a:t>
            </a:r>
            <a:r>
              <a:rPr lang="es-ES" dirty="0" smtClean="0"/>
              <a:t/>
            </a:r>
            <a:br>
              <a:rPr lang="es-ES" dirty="0" smtClean="0"/>
            </a:br>
            <a:endParaRPr lang="es-ES" dirty="0" smtClean="0"/>
          </a:p>
        </p:txBody>
      </p:sp>
      <p:pic>
        <p:nvPicPr>
          <p:cNvPr id="43012" name="3 Imagen" descr="252px-Intestino.svg[1].png"/>
          <p:cNvPicPr>
            <a:picLocks noChangeAspect="1"/>
          </p:cNvPicPr>
          <p:nvPr/>
        </p:nvPicPr>
        <p:blipFill>
          <a:blip r:embed="rId3"/>
          <a:srcRect/>
          <a:stretch>
            <a:fillRect/>
          </a:stretch>
        </p:blipFill>
        <p:spPr bwMode="auto">
          <a:xfrm>
            <a:off x="5000628" y="357166"/>
            <a:ext cx="2714644" cy="283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dirty="0" smtClean="0">
                <a:solidFill>
                  <a:schemeClr val="tx2">
                    <a:satMod val="130000"/>
                  </a:schemeClr>
                </a:solidFill>
              </a:rPr>
              <a:t>Carne de gallina</a:t>
            </a:r>
            <a:endParaRPr lang="es-ES" dirty="0">
              <a:solidFill>
                <a:schemeClr val="tx2">
                  <a:satMod val="130000"/>
                </a:schemeClr>
              </a:solidFill>
            </a:endParaRPr>
          </a:p>
        </p:txBody>
      </p:sp>
      <p:sp>
        <p:nvSpPr>
          <p:cNvPr id="44035" name="2 Marcador de contenido"/>
          <p:cNvSpPr>
            <a:spLocks noGrp="1"/>
          </p:cNvSpPr>
          <p:nvPr>
            <p:ph idx="1"/>
          </p:nvPr>
        </p:nvSpPr>
        <p:spPr>
          <a:xfrm>
            <a:off x="457200" y="1357313"/>
            <a:ext cx="8229600" cy="5097462"/>
          </a:xfrm>
        </p:spPr>
        <p:txBody>
          <a:bodyPr/>
          <a:lstStyle/>
          <a:p>
            <a:r>
              <a:rPr lang="es-ES" sz="2400" dirty="0" smtClean="0"/>
              <a:t>El fenómeno de la "carne de gallina“ en los humanos es provocado cuando bajo condiciones emocionales severas, los músculos </a:t>
            </a:r>
            <a:r>
              <a:rPr lang="es-ES" sz="2400" dirty="0" err="1" smtClean="0">
                <a:solidFill>
                  <a:schemeClr val="accent1">
                    <a:lumMod val="75000"/>
                  </a:schemeClr>
                </a:solidFill>
              </a:rPr>
              <a:t>piloerectores</a:t>
            </a:r>
            <a:r>
              <a:rPr lang="es-ES" sz="2400" dirty="0" smtClean="0">
                <a:solidFill>
                  <a:schemeClr val="accent1">
                    <a:lumMod val="75000"/>
                  </a:schemeClr>
                </a:solidFill>
              </a:rPr>
              <a:t> </a:t>
            </a:r>
            <a:r>
              <a:rPr lang="es-ES" sz="2400" dirty="0" smtClean="0"/>
              <a:t>provocan la erección del pelo. Esto es un reflejo vestigial. Su función en nuestros ancestros, hace miles de años era la de elevar el vello corporal para aparentar un mayor tamaño para asustar a los enemigos. </a:t>
            </a:r>
          </a:p>
          <a:p>
            <a:r>
              <a:rPr lang="es-ES" sz="2400" dirty="0" smtClean="0"/>
              <a:t>La carne de Gallina sólo tiene cierta, aunque escasa utilidad, en situaciones de frío para evitar la pérdida de calor pero su eficacia es prácticamente nula. </a:t>
            </a:r>
            <a:r>
              <a:rPr lang="es-ES" sz="2000" dirty="0" smtClean="0"/>
              <a:t/>
            </a:r>
            <a:br>
              <a:rPr lang="es-ES" sz="2000" dirty="0" smtClean="0"/>
            </a:br>
            <a:r>
              <a:rPr lang="es-ES" sz="2000" dirty="0" smtClean="0"/>
              <a:t> </a:t>
            </a:r>
            <a:br>
              <a:rPr lang="es-ES" sz="2000" dirty="0" smtClean="0"/>
            </a:br>
            <a:endParaRPr lang="es-ES" sz="2000" dirty="0" smtClean="0"/>
          </a:p>
        </p:txBody>
      </p:sp>
      <p:sp>
        <p:nvSpPr>
          <p:cNvPr id="45058" name="AutoShape 2" descr="data:image/jpeg;base64,/9j/4AAQSkZJRgABAQAAAQABAAD/2wCEAAkGBxQSEhUUExMVFBQXFRQVFBUXFBQUFRUUFxUXFxUUFRYYHCggGBolHBQUITEhJSkrLi4uFx8zODMsNygtLisBCgoKDg0OFA8PFCwcFBwsLCwsLCwsLCwsLCwrLCwuKywsLDcsLCsrNysrKys3LCssNysrKywrKysrKysrKysrK//AABEIAMIBAwMBIgACEQEDEQH/xAAbAAACAwEBAQAAAAAAAAAAAAADBAABAgUGB//EADgQAAEDAgMGBAUDBAIDAQAAAAEAAhEDIQQxQQUSUWFxgQYTkaEiMrHR8BTB4RZCUvEjghVicgf/xAAZAQEBAQEBAQAAAAAAAAAAAAAAAQIDBQT/xAAeEQEBAQACAwEBAQAAAAAAAAAAARECEiExQQNRE//aAAwDAQACEQMRAD8A+T7R+Zc9y6GLu4pKsLqwYC0qCtURUpKtolBGtlHYyFbWQrQM06YIStVsFbDoQ3pChELK25ZhVGqVSCnquLsueGorcK92QKs34zc+tMxhm6mIINwmcPsV7s7BH2hsny2yDKucs8mzXGLVS2qhYaZlaBVQoitStgoa21EWSsqysEIIooqUVFRUVIG8EUzvJXBJtwXLk6cVErO4iALNQrErWAlqpRRbQR13JXFNummfMhY4XXT65lQqVq2tlaRQCYYxap0UbyDwUAVS2QqRVSqcrKqFQJyjVVTNZBV1nHoNk4NsSV3KIaNAvKbPxJyTlbHcF2nPw48uN128RiBlohMqteC0ri08QSbpyi/UJqY5G0MHuE8EiSuvtfFgiFxVx5e3fj6EUWVcqKuFoLIK1KCFZK0SskoKVK1RUFKKKwoD4Q3TpSOFzThK58o6cGwh1StArFQrE9tgq1mVFpgel8yFjs0zSbdK4w3XT6x8YwmGLzAXqsHsARdcbZWMbTzXo6G2mFLVkap7FaEYbPA0W6O0WnUJsVmnVZ1rHCxexw7JcXFbNc3Re3Lwg1KYdokqY8A5kLK9jidlNK5NTYZOS12THnXhZAXQ2jgDTzSQW4xV0zFwtCqSUMFEcyFQUV0duIgQgYPDF7oCY2js51MSUtJHPrXMoRWwVC1ZVgLSqFoIKVyqIUVFqlFFBFFFEGSrUhQoDYUXTZS2ECaXPk3xQIdREQ6qxG6CrUhRaYP4VtykMZ8xXSoN+IrmY75it/U+BSrDishWqgrMS4ZFMU9qPGqShRMNdilt1wzT+H8RjVeYUhTqvavaN22x2qao49h1XhG0zwTFKi/SU6HZ3fEJDhIXmCu5XkUr5ri7q3PTNZARWNLiAFQaupshzGmXJbhJrt7E2eKbZOaLtyhvUyt0scw5FEqvDmkSuW+XTPD585q0wo+PpbryEqulc/Qr2IcI1N0rTqazLjVgCohbcxUtMsKLRCzCotUQpCuFBQUKuFZZYHigYwbUyWrGFZZGhceVdOLO6gVimSLJV7bqRqqAUW4PBRaxDu9DyubiWy4o76hLkVlKLlbxz0gaB4LIYV3KYBWn4IaLUS1xBRKJTwhK6zcG7gifpYzWsjOkqWzAjU8C0I5MITqhU1fJqnRYERuJY20BcqpVKxSJLgm0w5tR8hcctXSx7rgJCqVfh9CKgCsLTWysNKa8jVHZjXjVAhWGyhrOIqbxkoBCY8ueyHoesqxA2mE3TdKWDPz6o2GEOk5BSxZR/KlCdh10cO2RPKUxh8GXE2sASeFhKxrWOG+gdLodRkRrP3XdxtDchuoN+F8xPZJVMFNgOnS38qzkljmwjUKJdYX19P4lbdhT8R0C6exMG7ebaHOMDiJBueQEla1MchtAnLPXpoei15drXbqRx4ngu6/Ajy3FosQ0b2hkkkDjYH0CVZspzHA6ESDxHNTVwKhSkdBKaZQkE3/tA7mLp2lgrSATIEDhfXknsPhPhINg4b55NaYceWvoudbjz2LEG3y5DoOIWKWBcbgEiJHGJj6rr08JJcXtO6CYHGBMD29U62kadJzyNZBy+J1g3/qBPUorztVzWmCwOIsTe51VLrs2M8iQCRe4iM1EHm8P8yaxhQPLh8IuO0XauEShVK62DcTmuDScuxgq6mtY6bktWao7EJSviFNtMkR8IbqgSdWulnVkw09UqBVgiC5c6SV1dj4U/EeEe6oHjT8SUjVN4hp3zyKdfgf+MADMy7kTZjB23j35JaSOKAmKFCWudkGx3cTYLpbJwEtLnCx+WcoBu79l1DsxpbDBDSCGxrJEnmdOylqyPL+Vfr+FSnRLjYSSYHXkvYYbw0ACZJyvGZOccgI9VKOyPKYTEOIIFp3W5xP+R1PMKdjq4f6Aj4W3JEO1AcTDjPL7pMYGTwBmBy4n7BexweDLKRJaZeCANYv8I7G5SbqBp/Cwb1Z8Hfj5BFhTHcx6pOS2PO08NuFogmo5zWhgEkSQBvDQn/H1XWdscNqta+TM93BpLss7A+y6OB2U6k3eHxVnyGumfLnNxOrs0/gtjPDw7ddUdDwBeMt1ogcS4nsmmPLtw+4SDqCRyAEBo6SPVfRvC2xW/pyC0b0GdYJ48xb0QNmeEnbwe6m5zvmMjdad2IsdSR7L1eydnVGtJeA2SSQDIHD6rX585OXlOfC2eHyXa+yXU3kf5EuJP+EgCOcp3CbJm5tDSRNrhsSfVfSsX4bbVc0udZtwANdCZzhGZ4apS4uLjLdw5AbuuQ1/dY/Tlx256b4cLnl8qwGxQ5skHdJ3WiwLhaT3g3XWo7O33EhsboLS6MxuwY9TC+jUNgUGwBTFrNmTA/JTdPBsaPha0DhAXPs6Tg+YP2M50gUnOaLiGmZDd0fSe6bq+Gawpbrac3zdAN2552jJfSGt9Fb2AyM1O6/5vA4Lwo/da07lg0kzm8G8xoBCOPBchwNRt2lhhpMBxm3Ne1ZTyjL0ULenRZvOtdI8o7wlTlpLnHdAAAAAJyk9k3/S+HLPLc0ubnG9r1C70T+SsuN45Zqdq11jlDw/hx/Z7n7qLoSeE+qpTtf6vSfx8g//AETw3+jxBgyDcdF5DFmQveeN6z8R/wAjjJ/IXialE7sr0OUeZwpBgTVB8KsPTO+BBva3smH4XdcZ0BPLtxvAXN0Wats7kwOg+5PslMU4gwc/ouhh9nlxA/8AUj/t++ceqarbN3w4GZYQC6LuLiRHWwTVx5+lT3vutMw5mIOYEDOV6J+zNwBobLovy4AfUru7G8PhrWve3eOfI7oDnOOuZA6qdlkeYp7L8sjeFy4Z2DW5kntl3XW2Lsw+U6+Z+I6Bom/Vd13hyrUJdDiXluTSd0HIDmBmea9BT8MP8ncDd3egfEYsLAnrCzqzi8FhNk+dVY1vwss5x13WzPePRdZ2H8zfdENBhgHHLeHGBPpzXtcJ4TDJl0EgAwNBoJyn7Lp0PDVECCHFoEXMWOeWphZvNucK+Z1tnbrQ2RvGN2cgB8o6CZKeZsoua2N4ySJaCYYLRYRcj3X0mnsik24pt6xf3TrKQGQtwEKXk1ODxH/hqw3d1hhrf7iGy46knqU1gvDLhG+W87zOU+4Xri2ypreiz2a6R57+mmuO890mcmiALAAXm0BGw/heg129ukuFgSZ9gu+xisKdqvWObh9j0mwBSaL8JjmnWUQDaG9Bmih27+0XlXu3+n8ooZbor3LWt+cVokcFc62UE8niqMcD6rZyt/vosvOpsgqBxWJ4iei1vT0hZIHHRBlw/NVhjoEmdVXnSYvYLDn2mRHNRW3HibRYIdR8BBNZCdUF4uoopeAFnenNLvqxy5SgvrG59JUaMOrX1USDarjmoouC7B8D069AGs4y6YA0C8n4j8DjDucRJbw48AOa+oeH8R5VEMcDYCNT0lXtINrR8OV5svu5fpP686fnfj4rgdgw9xIMyN1n/wBHN542PYILtiufWgDeLi0N/wAWMaJdlpvOHYFfXGbFpyXFu8XXM+mQ6J3DYFjQIaBeLBcrzdpwfOf6UqBrWUmH4iAXEZMbEuM6uk25Ls0fBuRJDYeHHXIkx3Xtm073/OqvdzWe1XrHl6PhGiC5x3i55vpA5LrYTY9JmTBl1t3XTcyB+ywBnAlTa1kYbS0j7Ky3stt52V1BbQ91FYazXPNZcCRAARRe4kQDKtsfZF0GmzTXqtv/AHhV5nuTr+ypz7/ZBoDTTqqLeKyXX62/OCom2f2UGwdeSp1TLVBqviAfSFHVNZt6TdVRg8Ac+CoPvy6x7oD6g9ddOio1LxbnZQMh6p7v5khJmoOZ5oTqwI76fui4eNW3Id1g1mi0zF4SZq6AE9FmrWGWR149BwQOGpaZz0QKla978Eoa/OOuqw2tryRTz60XPolq1cAdfVK18SQOB9Sl3VLSfdTSQ4anOT+yC+rzS5r248ohLvrToI5qKafXA0F0E1xleNUo+tE5T+ZLDqgi/oopk4jr6KJI4ocFExX0ZtL8C1HfktMcTPH8yRDTGevXLuuuPn0LdA/PYqaWWnntzi3KVOOlsggsC8C3NUVl1aOMaEhYNSb/AIEGyTHH6KrTcdxkhveNDPHoPqheYQLQR6KLg/m/n3V1aoFs+mqUFQ6+gy9VA6Nb9bDkOaLhpjrZnLohFwj6pV9SeKXFbpGWf5ZTVx0C6Mhbjl3lDe/IaXk6pTzu/rCGcTeEXDm/GvSFl1eMjHuufVrD/ZhZOJB4DpChh4VRxusVMQONoP5CRfXv9CqFa515nJA3+pnSBoFhlaxjqdUlUxGXxfZZdWI1tw1TVOvrc7c1l1bgRA4JE1wcrBC8yOiDoivwz6pY4gg3ulBWmTpohGp/MSgdNXOSeiFUrdfzilalT+AsVKhi6KYOInISFmrUtc9BKTdVMCIhDe7ueqgZfiNZEILqg17CZKWdVkxYR3QKlcDmeWSKafWgSfRAc86ZpV9YG5nkAqZU1v3RTwr8lFzt/moi4+yNeevbJU5x458IQDVOojlPJCNQnM++S6Pnw493O/BV5kDIDreUk+txz9+SGKxAkmZ9uQUXD78QTaDxnL2S/nQcvVLGseJOXOENz7m3e5QkMGpzjkEPzOQ5Afuly8DMn6INatAzgcdVFMmppven0QjieSAyoIEDuhVahkHIcTmopk4mb5T79Vh+JExHf7JcP1nos3y453VBP1E8fzksb5AkH15pZ9Qzb4R9VJJuYIhRRXi8zcKfqBrZJhxzgQVZqdPsgZNbhkhOrWgGPql3uMC9uFrrBqawgaNWM5nTVV5pznulxVPGPeFirXA1n1QM+da9+kodSpGk/slzW56aIT6lhrpKKYdUm2ay6oY4JeYFzf8ANFVVwEZZ5lBt9WDa54rBMiT6IVavoIlCfUJFr37ICmsTyWGPEEyT7IbnRzPsCgSIk/VAd1WW5Ac0CpVAtMlLvqCNRdDdVk/Coo5dE5nhyVtMgyfdK1apMCVl79ICqimpwHuohB0KKYPrP6u5ALSONz+FCdX1kXyGgXNOI01Og05qnVwNJ6RC1rnjovrHO3P+Fh1aJ0HXXskPOm8G9grDzkY5DjxlDD3mwI0mTx/0sGtYwYGgOqTdU0JM68EF2LuJtoBE2UMPb54SqFXUi54nIJB1Y3knraFipiAT81kXHQdWvnCC6oMyZA5pL9Vnn6LDKxJAiRqmmHi+bxnxWBWJJ+HLsk6mKvnlkEN1d0Entohh6o+Y15LFSpmk/PDRnB9UM4gmAShh8VByQy7hASDqkSNVl1cNERdFw86oBYQT2Qajr3PVKmvaMiVipUgWNyhhnzSQYsOirzOF41KSfWnPL91Qrkjl7IH3tlm8SAJ6egmSlm1L2JAGqWGKBMzllqsPxZ3TcCeV0MM+fqZJ0WKlTVzug1SLsREQbqm1TMuM5QimXVQdLcMie+iqpjZyERYACO6RqVTJ+iqpVMfnsgYFWMzn6oLqukd0Dfus73dRcFcTqqkfYIe8rlBcqAqBXKC4UVgFRFewbidB8Ns87K219AOf+1yWV5uXWGuU8lptc3JMc8vRGXYNa5knlECPRUcQY+EAGM1yW1wYgAjObqnYsQdL9+iJjoDFCC1p3iM+A/lBNTdP9zj2sud+oE2Bba/EqHFZAWRXTdVMRx01KpmIzkBct+MJvI4DRYFeM7njkg6RrmOHFDbiP8ZHErm+bNpN8/wqHEE2AgaorpfqQ0ZbxQf11wCJ1SDsTaw7oRra8UR1/wBTq424a+yC3FHgAOJXPNQE8llz73NuCoeOJJdnKzUrjese6Q87OAsmr+XUU8cTmSZQ21rb1v3Su92VGpyVDNStMaBDq4jS5QzUHD87IfmKBjzR0WGukoYg5uA9b8lgu1QHYdT2Cpz5KGX6rIdKC6jpWg6yyVSLiBQrOq04ILlRqislBasJKji5dG6U6Sg2FFQUUDvDotYnPsoorWWG5dioz5e6iii/AHOM5ojDn0CiiQoNL5grrm6iip9R5v2Q3n6KKIkUTYqmHJUogjcz3WSbd1FEUat8rUuM1aiX2RTc1G6q1FCrbkUNWorRhqsKKKLRaiyFaiIoLen5wUURaG1WFFFBQWlFFVWwZq2qKIysqKKI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45060" name="AutoShape 4" descr="data:image/jpeg;base64,/9j/4AAQSkZJRgABAQAAAQABAAD/2wCEAAkGBxQSEhUUExMVFBQXFRQVFBUXFBQUFRUUFxUXFxUUFRYYHCggGBolHBQUITEhJSkrLi4uFx8zODMsNygtLisBCgoKDg0OFA8PFCwcFBwsLCwsLCwsLCwsLCwrLCwuKywsLDcsLCsrNysrKys3LCssNysrKywrKysrKysrKysrK//AABEIAMIBAwMBIgACEQEDEQH/xAAbAAACAwEBAQAAAAAAAAAAAAADBAABAgUGB//EADgQAAEDAgMGBAUDBAIDAQAAAAEAAhEDIQQxQQUSUWFxgQYTkaEiMrHR8BTB4RZCUvEjghVicgf/xAAZAQEBAQEBAQAAAAAAAAAAAAAAAQIDBQT/xAAeEQEBAQACAwEBAQAAAAAAAAAAARECEiExQQNRE//aAAwDAQACEQMRAD8A+T7R+Zc9y6GLu4pKsLqwYC0qCtURUpKtolBGtlHYyFbWQrQM06YIStVsFbDoQ3pChELK25ZhVGqVSCnquLsueGorcK92QKs34zc+tMxhm6mIINwmcPsV7s7BH2hsny2yDKucs8mzXGLVS2qhYaZlaBVQoitStgoa21EWSsqysEIIooqUVFRUVIG8EUzvJXBJtwXLk6cVErO4iALNQrErWAlqpRRbQR13JXFNummfMhY4XXT65lQqVq2tlaRQCYYxap0UbyDwUAVS2QqRVSqcrKqFQJyjVVTNZBV1nHoNk4NsSV3KIaNAvKbPxJyTlbHcF2nPw48uN128RiBlohMqteC0ri08QSbpyi/UJqY5G0MHuE8EiSuvtfFgiFxVx5e3fj6EUWVcqKuFoLIK1KCFZK0SskoKVK1RUFKKKwoD4Q3TpSOFzThK58o6cGwh1StArFQrE9tgq1mVFpgel8yFjs0zSbdK4w3XT6x8YwmGLzAXqsHsARdcbZWMbTzXo6G2mFLVkap7FaEYbPA0W6O0WnUJsVmnVZ1rHCxexw7JcXFbNc3Re3Lwg1KYdokqY8A5kLK9jidlNK5NTYZOS12THnXhZAXQ2jgDTzSQW4xV0zFwtCqSUMFEcyFQUV0duIgQgYPDF7oCY2js51MSUtJHPrXMoRWwVC1ZVgLSqFoIKVyqIUVFqlFFBFFFEGSrUhQoDYUXTZS2ECaXPk3xQIdREQ6qxG6CrUhRaYP4VtykMZ8xXSoN+IrmY75it/U+BSrDishWqgrMS4ZFMU9qPGqShRMNdilt1wzT+H8RjVeYUhTqvavaN22x2qao49h1XhG0zwTFKi/SU6HZ3fEJDhIXmCu5XkUr5ri7q3PTNZARWNLiAFQaupshzGmXJbhJrt7E2eKbZOaLtyhvUyt0scw5FEqvDmkSuW+XTPD585q0wo+PpbryEqulc/Qr2IcI1N0rTqazLjVgCohbcxUtMsKLRCzCotUQpCuFBQUKuFZZYHigYwbUyWrGFZZGhceVdOLO6gVimSLJV7bqRqqAUW4PBRaxDu9DyubiWy4o76hLkVlKLlbxz0gaB4LIYV3KYBWn4IaLUS1xBRKJTwhK6zcG7gifpYzWsjOkqWzAjU8C0I5MITqhU1fJqnRYERuJY20BcqpVKxSJLgm0w5tR8hcctXSx7rgJCqVfh9CKgCsLTWysNKa8jVHZjXjVAhWGyhrOIqbxkoBCY8ueyHoesqxA2mE3TdKWDPz6o2GEOk5BSxZR/KlCdh10cO2RPKUxh8GXE2sASeFhKxrWOG+gdLodRkRrP3XdxtDchuoN+F8xPZJVMFNgOnS38qzkljmwjUKJdYX19P4lbdhT8R0C6exMG7ebaHOMDiJBueQEla1MchtAnLPXpoei15drXbqRx4ngu6/Ajy3FosQ0b2hkkkDjYH0CVZspzHA6ESDxHNTVwKhSkdBKaZQkE3/tA7mLp2lgrSATIEDhfXknsPhPhINg4b55NaYceWvoudbjz2LEG3y5DoOIWKWBcbgEiJHGJj6rr08JJcXtO6CYHGBMD29U62kadJzyNZBy+J1g3/qBPUorztVzWmCwOIsTe51VLrs2M8iQCRe4iM1EHm8P8yaxhQPLh8IuO0XauEShVK62DcTmuDScuxgq6mtY6bktWao7EJSviFNtMkR8IbqgSdWulnVkw09UqBVgiC5c6SV1dj4U/EeEe6oHjT8SUjVN4hp3zyKdfgf+MADMy7kTZjB23j35JaSOKAmKFCWudkGx3cTYLpbJwEtLnCx+WcoBu79l1DsxpbDBDSCGxrJEnmdOylqyPL+Vfr+FSnRLjYSSYHXkvYYbw0ACZJyvGZOccgI9VKOyPKYTEOIIFp3W5xP+R1PMKdjq4f6Aj4W3JEO1AcTDjPL7pMYGTwBmBy4n7BexweDLKRJaZeCANYv8I7G5SbqBp/Cwb1Z8Hfj5BFhTHcx6pOS2PO08NuFogmo5zWhgEkSQBvDQn/H1XWdscNqta+TM93BpLss7A+y6OB2U6k3eHxVnyGumfLnNxOrs0/gtjPDw7ddUdDwBeMt1ogcS4nsmmPLtw+4SDqCRyAEBo6SPVfRvC2xW/pyC0b0GdYJ48xb0QNmeEnbwe6m5zvmMjdad2IsdSR7L1eydnVGtJeA2SSQDIHD6rX585OXlOfC2eHyXa+yXU3kf5EuJP+EgCOcp3CbJm5tDSRNrhsSfVfSsX4bbVc0udZtwANdCZzhGZ4apS4uLjLdw5AbuuQ1/dY/Tlx256b4cLnl8qwGxQ5skHdJ3WiwLhaT3g3XWo7O33EhsboLS6MxuwY9TC+jUNgUGwBTFrNmTA/JTdPBsaPha0DhAXPs6Tg+YP2M50gUnOaLiGmZDd0fSe6bq+Gawpbrac3zdAN2552jJfSGt9Fb2AyM1O6/5vA4Lwo/da07lg0kzm8G8xoBCOPBchwNRt2lhhpMBxm3Ne1ZTyjL0ULenRZvOtdI8o7wlTlpLnHdAAAAAJyk9k3/S+HLPLc0ubnG9r1C70T+SsuN45Zqdq11jlDw/hx/Z7n7qLoSeE+qpTtf6vSfx8g//AETw3+jxBgyDcdF5DFmQveeN6z8R/wAjjJ/IXialE7sr0OUeZwpBgTVB8KsPTO+BBva3smH4XdcZ0BPLtxvAXN0Wats7kwOg+5PslMU4gwc/ouhh9nlxA/8AUj/t++ceqarbN3w4GZYQC6LuLiRHWwTVx5+lT3vutMw5mIOYEDOV6J+zNwBobLovy4AfUru7G8PhrWve3eOfI7oDnOOuZA6qdlkeYp7L8sjeFy4Z2DW5kntl3XW2Lsw+U6+Z+I6Bom/Vd13hyrUJdDiXluTSd0HIDmBmea9BT8MP8ncDd3egfEYsLAnrCzqzi8FhNk+dVY1vwss5x13WzPePRdZ2H8zfdENBhgHHLeHGBPpzXtcJ4TDJl0EgAwNBoJyn7Lp0PDVECCHFoEXMWOeWphZvNucK+Z1tnbrQ2RvGN2cgB8o6CZKeZsoua2N4ySJaCYYLRYRcj3X0mnsik24pt6xf3TrKQGQtwEKXk1ODxH/hqw3d1hhrf7iGy46knqU1gvDLhG+W87zOU+4Xri2ypreiz2a6R57+mmuO890mcmiALAAXm0BGw/heg129ukuFgSZ9gu+xisKdqvWObh9j0mwBSaL8JjmnWUQDaG9Bmih27+0XlXu3+n8ooZbor3LWt+cVokcFc62UE8niqMcD6rZyt/vosvOpsgqBxWJ4iei1vT0hZIHHRBlw/NVhjoEmdVXnSYvYLDn2mRHNRW3HibRYIdR8BBNZCdUF4uoopeAFnenNLvqxy5SgvrG59JUaMOrX1USDarjmoouC7B8D069AGs4y6YA0C8n4j8DjDucRJbw48AOa+oeH8R5VEMcDYCNT0lXtINrR8OV5svu5fpP686fnfj4rgdgw9xIMyN1n/wBHN542PYILtiufWgDeLi0N/wAWMaJdlpvOHYFfXGbFpyXFu8XXM+mQ6J3DYFjQIaBeLBcrzdpwfOf6UqBrWUmH4iAXEZMbEuM6uk25Ls0fBuRJDYeHHXIkx3Xtm073/OqvdzWe1XrHl6PhGiC5x3i55vpA5LrYTY9JmTBl1t3XTcyB+ywBnAlTa1kYbS0j7Ky3stt52V1BbQ91FYazXPNZcCRAARRe4kQDKtsfZF0GmzTXqtv/AHhV5nuTr+ypz7/ZBoDTTqqLeKyXX62/OCom2f2UGwdeSp1TLVBqviAfSFHVNZt6TdVRg8Ac+CoPvy6x7oD6g9ddOio1LxbnZQMh6p7v5khJmoOZ5oTqwI76fui4eNW3Id1g1mi0zF4SZq6AE9FmrWGWR149BwQOGpaZz0QKla978Eoa/OOuqw2tryRTz60XPolq1cAdfVK18SQOB9Sl3VLSfdTSQ4anOT+yC+rzS5r248ohLvrToI5qKafXA0F0E1xleNUo+tE5T+ZLDqgi/oopk4jr6KJI4ocFExX0ZtL8C1HfktMcTPH8yRDTGevXLuuuPn0LdA/PYqaWWnntzi3KVOOlsggsC8C3NUVl1aOMaEhYNSb/AIEGyTHH6KrTcdxkhveNDPHoPqheYQLQR6KLg/m/n3V1aoFs+mqUFQ6+gy9VA6Nb9bDkOaLhpjrZnLohFwj6pV9SeKXFbpGWf5ZTVx0C6Mhbjl3lDe/IaXk6pTzu/rCGcTeEXDm/GvSFl1eMjHuufVrD/ZhZOJB4DpChh4VRxusVMQONoP5CRfXv9CqFa515nJA3+pnSBoFhlaxjqdUlUxGXxfZZdWI1tw1TVOvrc7c1l1bgRA4JE1wcrBC8yOiDoivwz6pY4gg3ulBWmTpohGp/MSgdNXOSeiFUrdfzilalT+AsVKhi6KYOInISFmrUtc9BKTdVMCIhDe7ueqgZfiNZEILqg17CZKWdVkxYR3QKlcDmeWSKafWgSfRAc86ZpV9YG5nkAqZU1v3RTwr8lFzt/moi4+yNeevbJU5x458IQDVOojlPJCNQnM++S6Pnw493O/BV5kDIDreUk+txz9+SGKxAkmZ9uQUXD78QTaDxnL2S/nQcvVLGseJOXOENz7m3e5QkMGpzjkEPzOQ5Afuly8DMn6INatAzgcdVFMmppven0QjieSAyoIEDuhVahkHIcTmopk4mb5T79Vh+JExHf7JcP1nos3y453VBP1E8fzksb5AkH15pZ9Qzb4R9VJJuYIhRRXi8zcKfqBrZJhxzgQVZqdPsgZNbhkhOrWgGPql3uMC9uFrrBqawgaNWM5nTVV5pznulxVPGPeFirXA1n1QM+da9+kodSpGk/slzW56aIT6lhrpKKYdUm2ay6oY4JeYFzf8ANFVVwEZZ5lBt9WDa54rBMiT6IVavoIlCfUJFr37ICmsTyWGPEEyT7IbnRzPsCgSIk/VAd1WW5Ac0CpVAtMlLvqCNRdDdVk/Coo5dE5nhyVtMgyfdK1apMCVl79ICqimpwHuohB0KKYPrP6u5ALSONz+FCdX1kXyGgXNOI01Og05qnVwNJ6RC1rnjovrHO3P+Fh1aJ0HXXskPOm8G9grDzkY5DjxlDD3mwI0mTx/0sGtYwYGgOqTdU0JM68EF2LuJtoBE2UMPb54SqFXUi54nIJB1Y3knraFipiAT81kXHQdWvnCC6oMyZA5pL9Vnn6LDKxJAiRqmmHi+bxnxWBWJJ+HLsk6mKvnlkEN1d0Entohh6o+Y15LFSpmk/PDRnB9UM4gmAShh8VByQy7hASDqkSNVl1cNERdFw86oBYQT2Qajr3PVKmvaMiVipUgWNyhhnzSQYsOirzOF41KSfWnPL91Qrkjl7IH3tlm8SAJ6egmSlm1L2JAGqWGKBMzllqsPxZ3TcCeV0MM+fqZJ0WKlTVzug1SLsREQbqm1TMuM5QimXVQdLcMie+iqpjZyERYACO6RqVTJ+iqpVMfnsgYFWMzn6oLqukd0Dfus73dRcFcTqqkfYIe8rlBcqAqBXKC4UVgFRFewbidB8Ns87K219AOf+1yWV5uXWGuU8lptc3JMc8vRGXYNa5knlECPRUcQY+EAGM1yW1wYgAjObqnYsQdL9+iJjoDFCC1p3iM+A/lBNTdP9zj2sud+oE2Bba/EqHFZAWRXTdVMRx01KpmIzkBct+MJvI4DRYFeM7njkg6RrmOHFDbiP8ZHErm+bNpN8/wqHEE2AgaorpfqQ0ZbxQf11wCJ1SDsTaw7oRra8UR1/wBTq424a+yC3FHgAOJXPNQE8llz73NuCoeOJJdnKzUrjese6Q87OAsmr+XUU8cTmSZQ21rb1v3Su92VGpyVDNStMaBDq4jS5QzUHD87IfmKBjzR0WGukoYg5uA9b8lgu1QHYdT2Cpz5KGX6rIdKC6jpWg6yyVSLiBQrOq04ILlRqislBasJKji5dG6U6Sg2FFQUUDvDotYnPsoorWWG5dioz5e6iii/AHOM5ojDn0CiiQoNL5grrm6iip9R5v2Q3n6KKIkUTYqmHJUogjcz3WSbd1FEUat8rUuM1aiX2RTc1G6q1FCrbkUNWorRhqsKKKLRaiyFaiIoLen5wUURaG1WFFFBQWlFFVWwZq2qKIysqKKIr//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5062" name="Picture 6" descr="https://encrypted-tbn0.gstatic.com/images?q=tbn:ANd9GcRoC-iyR_MId6aOMg39UaBi5uXlHTS_H2iSTGqMncbvgt--ZJpgQw"/>
          <p:cNvPicPr>
            <a:picLocks noChangeAspect="1" noChangeArrowheads="1"/>
          </p:cNvPicPr>
          <p:nvPr/>
        </p:nvPicPr>
        <p:blipFill>
          <a:blip r:embed="rId3"/>
          <a:srcRect/>
          <a:stretch>
            <a:fillRect/>
          </a:stretch>
        </p:blipFill>
        <p:spPr bwMode="auto">
          <a:xfrm>
            <a:off x="5357818" y="4543425"/>
            <a:ext cx="3086100" cy="2314575"/>
          </a:xfrm>
          <a:prstGeom prst="rect">
            <a:avLst/>
          </a:prstGeom>
          <a:noFill/>
        </p:spPr>
      </p:pic>
      <p:pic>
        <p:nvPicPr>
          <p:cNvPr id="45064" name="Picture 8" descr="https://encrypted-tbn2.gstatic.com/images?q=tbn:ANd9GcRGcmiexR_AKeHyYroD5kwyEC05ne4L5ANv4IeY7m8R2U22bmsK"/>
          <p:cNvPicPr>
            <a:picLocks noChangeAspect="1" noChangeArrowheads="1"/>
          </p:cNvPicPr>
          <p:nvPr/>
        </p:nvPicPr>
        <p:blipFill>
          <a:blip r:embed="rId4"/>
          <a:srcRect/>
          <a:stretch>
            <a:fillRect/>
          </a:stretch>
        </p:blipFill>
        <p:spPr bwMode="auto">
          <a:xfrm>
            <a:off x="1142976" y="4786315"/>
            <a:ext cx="3265950" cy="207168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b="1" dirty="0" smtClean="0">
                <a:solidFill>
                  <a:schemeClr val="tx2">
                    <a:satMod val="130000"/>
                  </a:schemeClr>
                </a:solidFill>
              </a:rPr>
              <a:t>Repliegue Semilunar de la Conjuntiva</a:t>
            </a:r>
            <a:endParaRPr lang="es-ES" sz="3200" dirty="0">
              <a:solidFill>
                <a:schemeClr val="tx2">
                  <a:satMod val="130000"/>
                </a:schemeClr>
              </a:solidFill>
            </a:endParaRPr>
          </a:p>
        </p:txBody>
      </p:sp>
      <p:sp>
        <p:nvSpPr>
          <p:cNvPr id="45059" name="2 Marcador de contenido"/>
          <p:cNvSpPr>
            <a:spLocks noGrp="1"/>
          </p:cNvSpPr>
          <p:nvPr>
            <p:ph idx="1"/>
          </p:nvPr>
        </p:nvSpPr>
        <p:spPr>
          <a:xfrm>
            <a:off x="457200" y="1474788"/>
            <a:ext cx="8229600" cy="5026025"/>
          </a:xfrm>
        </p:spPr>
        <p:txBody>
          <a:bodyPr/>
          <a:lstStyle/>
          <a:p>
            <a:endParaRPr lang="es-ES" sz="2000" smtClean="0"/>
          </a:p>
          <a:p>
            <a:endParaRPr lang="es-ES" sz="2000" smtClean="0"/>
          </a:p>
          <a:p>
            <a:endParaRPr lang="es-ES" sz="2000" smtClean="0"/>
          </a:p>
          <a:p>
            <a:endParaRPr lang="es-ES" sz="2000" smtClean="0"/>
          </a:p>
          <a:p>
            <a:endParaRPr lang="es-ES" sz="2000" smtClean="0"/>
          </a:p>
          <a:p>
            <a:endParaRPr lang="es-ES" sz="2000" smtClean="0"/>
          </a:p>
          <a:p>
            <a:endParaRPr lang="es-ES" sz="2000" smtClean="0"/>
          </a:p>
          <a:p>
            <a:r>
              <a:rPr lang="es-ES" sz="2000" smtClean="0"/>
              <a:t>Es un engrosamiento de la conjuntiva en el ángulo interno del ojo y oculto en gran parte por los párpados. Es un  vestigio de la membrana nictitante  (tercer párpado) presente en animales inferiores y se trata de una telilla o párpado accesorio que tiene por objeto proteger al globo ocular por debajo de los párpados principales. </a:t>
            </a:r>
            <a:endParaRPr lang="es-ES" smtClean="0"/>
          </a:p>
        </p:txBody>
      </p:sp>
      <p:pic>
        <p:nvPicPr>
          <p:cNvPr id="45060" name="3 Imagen" descr="PlicaSemilunar[1].jpg"/>
          <p:cNvPicPr>
            <a:picLocks noChangeAspect="1"/>
          </p:cNvPicPr>
          <p:nvPr/>
        </p:nvPicPr>
        <p:blipFill>
          <a:blip r:embed="rId3"/>
          <a:srcRect/>
          <a:stretch>
            <a:fillRect/>
          </a:stretch>
        </p:blipFill>
        <p:spPr bwMode="auto">
          <a:xfrm>
            <a:off x="1500188" y="1643063"/>
            <a:ext cx="2247900" cy="1981200"/>
          </a:xfrm>
          <a:prstGeom prst="rect">
            <a:avLst/>
          </a:prstGeom>
          <a:noFill/>
          <a:ln w="9525">
            <a:noFill/>
            <a:miter lim="800000"/>
            <a:headEnd/>
            <a:tailEnd/>
          </a:ln>
        </p:spPr>
      </p:pic>
      <p:pic>
        <p:nvPicPr>
          <p:cNvPr id="45061" name="4 Imagen" descr="Chickenblinking[1].jpg"/>
          <p:cNvPicPr>
            <a:picLocks noChangeAspect="1"/>
          </p:cNvPicPr>
          <p:nvPr/>
        </p:nvPicPr>
        <p:blipFill>
          <a:blip r:embed="rId4"/>
          <a:srcRect/>
          <a:stretch>
            <a:fillRect/>
          </a:stretch>
        </p:blipFill>
        <p:spPr bwMode="auto">
          <a:xfrm>
            <a:off x="5357813" y="1643063"/>
            <a:ext cx="24003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588962"/>
          </a:xfrm>
        </p:spPr>
        <p:txBody>
          <a:bodyPr>
            <a:normAutofit fontScale="90000"/>
          </a:bodyPr>
          <a:lstStyle/>
          <a:p>
            <a:pPr fontAlgn="auto">
              <a:spcAft>
                <a:spcPts val="0"/>
              </a:spcAft>
              <a:defRPr/>
            </a:pPr>
            <a:r>
              <a:rPr lang="es-ES" dirty="0" smtClean="0">
                <a:solidFill>
                  <a:schemeClr val="tx2">
                    <a:satMod val="130000"/>
                  </a:schemeClr>
                </a:solidFill>
              </a:rPr>
              <a:t>3. Pruebas paleontológicas (I)</a:t>
            </a:r>
            <a:endParaRPr lang="es-ES" dirty="0">
              <a:solidFill>
                <a:schemeClr val="tx2">
                  <a:satMod val="130000"/>
                </a:schemeClr>
              </a:solidFill>
            </a:endParaRPr>
          </a:p>
        </p:txBody>
      </p:sp>
      <p:sp>
        <p:nvSpPr>
          <p:cNvPr id="46083" name="2 Marcador de contenido"/>
          <p:cNvSpPr>
            <a:spLocks noGrp="1"/>
          </p:cNvSpPr>
          <p:nvPr>
            <p:ph idx="1"/>
          </p:nvPr>
        </p:nvSpPr>
        <p:spPr>
          <a:xfrm>
            <a:off x="457200" y="928688"/>
            <a:ext cx="8229600" cy="5526087"/>
          </a:xfrm>
        </p:spPr>
        <p:txBody>
          <a:bodyPr/>
          <a:lstStyle/>
          <a:p>
            <a:r>
              <a:rPr lang="es-ES" sz="2000" b="1" smtClean="0"/>
              <a:t>FÓSIL</a:t>
            </a:r>
            <a:r>
              <a:rPr lang="es-ES" sz="2000" smtClean="0"/>
              <a:t> (del latín </a:t>
            </a:r>
            <a:r>
              <a:rPr lang="es-ES" sz="2000" i="1" smtClean="0"/>
              <a:t>fossile</a:t>
            </a:r>
            <a:r>
              <a:rPr lang="es-ES" sz="2000" smtClean="0"/>
              <a:t>, lo que se extrae de la tierra) son restos o señales de la actividad de organismos pretéritos. Dichos restos, se encuentran conservados en las </a:t>
            </a:r>
            <a:r>
              <a:rPr lang="es-ES" sz="2000" b="1" smtClean="0"/>
              <a:t>Rocas Sedimentarias </a:t>
            </a:r>
            <a:r>
              <a:rPr lang="es-ES" sz="2000" smtClean="0"/>
              <a:t>.</a:t>
            </a:r>
            <a:endParaRPr lang="es-ES" sz="2000" b="1" smtClean="0"/>
          </a:p>
          <a:p>
            <a:endParaRPr lang="es-ES" sz="2000" b="1" smtClean="0"/>
          </a:p>
          <a:p>
            <a:endParaRPr lang="es-ES" sz="2000" b="1" smtClean="0"/>
          </a:p>
          <a:p>
            <a:endParaRPr lang="es-ES" sz="2000" smtClean="0"/>
          </a:p>
          <a:p>
            <a:pPr>
              <a:buFont typeface="Wingdings 2" pitchFamily="18" charset="2"/>
              <a:buNone/>
            </a:pPr>
            <a:endParaRPr lang="es-ES" sz="2000" b="1" smtClean="0"/>
          </a:p>
          <a:p>
            <a:pPr>
              <a:buFont typeface="Wingdings 2" pitchFamily="18" charset="2"/>
              <a:buNone/>
            </a:pPr>
            <a:endParaRPr lang="es-ES" sz="2000" smtClean="0"/>
          </a:p>
          <a:p>
            <a:endParaRPr lang="es-ES" sz="2000" smtClean="0"/>
          </a:p>
        </p:txBody>
      </p:sp>
      <p:pic>
        <p:nvPicPr>
          <p:cNvPr id="46084" name="4 Imagen" descr="fosil.jpg"/>
          <p:cNvPicPr>
            <a:picLocks noChangeAspect="1"/>
          </p:cNvPicPr>
          <p:nvPr/>
        </p:nvPicPr>
        <p:blipFill>
          <a:blip r:embed="rId3"/>
          <a:srcRect/>
          <a:stretch>
            <a:fillRect/>
          </a:stretch>
        </p:blipFill>
        <p:spPr bwMode="auto">
          <a:xfrm>
            <a:off x="928688" y="2214563"/>
            <a:ext cx="2438400" cy="2389187"/>
          </a:xfrm>
          <a:prstGeom prst="rect">
            <a:avLst/>
          </a:prstGeom>
          <a:noFill/>
          <a:ln w="9525">
            <a:noFill/>
            <a:miter lim="800000"/>
            <a:headEnd/>
            <a:tailEnd/>
          </a:ln>
        </p:spPr>
      </p:pic>
      <p:pic>
        <p:nvPicPr>
          <p:cNvPr id="46085" name="5 Imagen" descr="fósil pez.jpg"/>
          <p:cNvPicPr>
            <a:picLocks noChangeAspect="1"/>
          </p:cNvPicPr>
          <p:nvPr/>
        </p:nvPicPr>
        <p:blipFill>
          <a:blip r:embed="rId4"/>
          <a:srcRect/>
          <a:stretch>
            <a:fillRect/>
          </a:stretch>
        </p:blipFill>
        <p:spPr bwMode="auto">
          <a:xfrm>
            <a:off x="714375" y="4630738"/>
            <a:ext cx="3071813" cy="2227262"/>
          </a:xfrm>
          <a:prstGeom prst="rect">
            <a:avLst/>
          </a:prstGeom>
          <a:noFill/>
          <a:ln w="9525">
            <a:noFill/>
            <a:miter lim="800000"/>
            <a:headEnd/>
            <a:tailEnd/>
          </a:ln>
        </p:spPr>
      </p:pic>
      <p:pic>
        <p:nvPicPr>
          <p:cNvPr id="46086" name="6 Imagen" descr="Buscando fósiles.jpg"/>
          <p:cNvPicPr>
            <a:picLocks noChangeAspect="1"/>
          </p:cNvPicPr>
          <p:nvPr/>
        </p:nvPicPr>
        <p:blipFill>
          <a:blip r:embed="rId5"/>
          <a:srcRect/>
          <a:stretch>
            <a:fillRect/>
          </a:stretch>
        </p:blipFill>
        <p:spPr bwMode="auto">
          <a:xfrm>
            <a:off x="5500688" y="2071688"/>
            <a:ext cx="2955925" cy="444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lstStyle/>
          <a:p>
            <a:pPr fontAlgn="auto">
              <a:spcAft>
                <a:spcPts val="0"/>
              </a:spcAft>
              <a:defRPr/>
            </a:pPr>
            <a:r>
              <a:rPr lang="es-ES" sz="4000" dirty="0" smtClean="0">
                <a:solidFill>
                  <a:schemeClr val="tx2">
                    <a:satMod val="130000"/>
                  </a:schemeClr>
                </a:solidFill>
              </a:rPr>
              <a:t>PRUEBAS PALEONTOLÓGICAS (II)</a:t>
            </a:r>
            <a:endParaRPr lang="es-ES" sz="4000" dirty="0">
              <a:solidFill>
                <a:schemeClr val="tx2">
                  <a:satMod val="130000"/>
                </a:schemeClr>
              </a:solidFill>
            </a:endParaRPr>
          </a:p>
        </p:txBody>
      </p:sp>
      <p:sp>
        <p:nvSpPr>
          <p:cNvPr id="47107" name="2 Marcador de contenido"/>
          <p:cNvSpPr>
            <a:spLocks noGrp="1"/>
          </p:cNvSpPr>
          <p:nvPr>
            <p:ph idx="1"/>
          </p:nvPr>
        </p:nvSpPr>
        <p:spPr>
          <a:xfrm>
            <a:off x="457200" y="1214438"/>
            <a:ext cx="8229600" cy="5240337"/>
          </a:xfrm>
        </p:spPr>
        <p:txBody>
          <a:bodyPr/>
          <a:lstStyle/>
          <a:p>
            <a:r>
              <a:rPr lang="es-ES" sz="2400" smtClean="0"/>
              <a:t>Los geólogos saben la edad aproximada de esas rocas sedimentarias, por tanto, pueden conocer la edad de los fósiles y ordenarlos. Construyendo lo que conocemos como </a:t>
            </a:r>
            <a:r>
              <a:rPr lang="es-ES" sz="2400" b="1" smtClean="0"/>
              <a:t>Registro Fósil.</a:t>
            </a:r>
          </a:p>
          <a:p>
            <a:endParaRPr lang="es-ES" smtClean="0"/>
          </a:p>
        </p:txBody>
      </p:sp>
      <p:pic>
        <p:nvPicPr>
          <p:cNvPr id="47108" name="3 Imagen" descr="fósiles canal de la Mancha.jpg"/>
          <p:cNvPicPr>
            <a:picLocks noChangeAspect="1"/>
          </p:cNvPicPr>
          <p:nvPr/>
        </p:nvPicPr>
        <p:blipFill>
          <a:blip r:embed="rId3"/>
          <a:srcRect/>
          <a:stretch>
            <a:fillRect/>
          </a:stretch>
        </p:blipFill>
        <p:spPr bwMode="auto">
          <a:xfrm>
            <a:off x="857250" y="2794000"/>
            <a:ext cx="6985000" cy="394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731837"/>
          </a:xfrm>
        </p:spPr>
        <p:txBody>
          <a:bodyPr/>
          <a:lstStyle/>
          <a:p>
            <a:pPr fontAlgn="auto">
              <a:spcAft>
                <a:spcPts val="0"/>
              </a:spcAft>
              <a:defRPr/>
            </a:pPr>
            <a:r>
              <a:rPr lang="es-ES" sz="3600" dirty="0" smtClean="0">
                <a:solidFill>
                  <a:schemeClr val="tx2">
                    <a:satMod val="130000"/>
                  </a:schemeClr>
                </a:solidFill>
              </a:rPr>
              <a:t>UTILIDAD del REGISTRO FÓSIL</a:t>
            </a:r>
            <a:endParaRPr lang="es-ES" sz="3600" dirty="0">
              <a:solidFill>
                <a:schemeClr val="tx2">
                  <a:satMod val="130000"/>
                </a:schemeClr>
              </a:solidFill>
            </a:endParaRPr>
          </a:p>
        </p:txBody>
      </p:sp>
      <p:sp>
        <p:nvSpPr>
          <p:cNvPr id="48131" name="2 Marcador de contenido"/>
          <p:cNvSpPr>
            <a:spLocks noGrp="1"/>
          </p:cNvSpPr>
          <p:nvPr>
            <p:ph idx="1"/>
          </p:nvPr>
        </p:nvSpPr>
        <p:spPr>
          <a:xfrm>
            <a:off x="457200" y="785813"/>
            <a:ext cx="8229600" cy="5857875"/>
          </a:xfrm>
        </p:spPr>
        <p:txBody>
          <a:bodyPr/>
          <a:lstStyle/>
          <a:p>
            <a:r>
              <a:rPr lang="es-ES" sz="2400" smtClean="0"/>
              <a:t>Determina en qué momento aparecieron sobre la Tierra algunas sp.</a:t>
            </a:r>
          </a:p>
          <a:p>
            <a:pPr>
              <a:buFont typeface="Wingdings 2" pitchFamily="18" charset="2"/>
              <a:buNone/>
            </a:pPr>
            <a:endParaRPr lang="es-ES" sz="2400" smtClean="0"/>
          </a:p>
          <a:p>
            <a:r>
              <a:rPr lang="es-ES" sz="2400" b="1" smtClean="0"/>
              <a:t>Creciente complejidad y diversidad </a:t>
            </a:r>
            <a:r>
              <a:rPr lang="es-ES" sz="2400" smtClean="0"/>
              <a:t>de los organismos a medida que se asciende de los estratos más antiguos a los más modernos (lento despliegue evolutivo)</a:t>
            </a:r>
          </a:p>
          <a:p>
            <a:pPr>
              <a:buFont typeface="Wingdings 2" pitchFamily="18" charset="2"/>
              <a:buNone/>
            </a:pPr>
            <a:endParaRPr lang="es-ES" sz="2400" smtClean="0"/>
          </a:p>
          <a:p>
            <a:r>
              <a:rPr lang="es-ES" sz="2400" smtClean="0"/>
              <a:t>Formas de transición o </a:t>
            </a:r>
            <a:r>
              <a:rPr lang="es-ES" sz="2400" b="1" smtClean="0"/>
              <a:t>eslabones pérdidos </a:t>
            </a:r>
            <a:r>
              <a:rPr lang="es-ES" sz="2400" smtClean="0"/>
              <a:t>(Archaeopteryx = origen reptiliano de las aves)</a:t>
            </a:r>
          </a:p>
          <a:p>
            <a:pPr>
              <a:buFont typeface="Wingdings 2" pitchFamily="18" charset="2"/>
              <a:buNone/>
            </a:pPr>
            <a:endParaRPr lang="es-ES" sz="2400" smtClean="0"/>
          </a:p>
          <a:p>
            <a:r>
              <a:rPr lang="es-ES" sz="2400" b="1" smtClean="0"/>
              <a:t>Series filogenéticas </a:t>
            </a:r>
            <a:r>
              <a:rPr lang="es-ES" sz="2400" smtClean="0"/>
              <a:t>(reconstrucción del proceso evolutivo de un organismo) en las que se observan modificaciones graduales en las estructuras de los fósiles</a:t>
            </a:r>
          </a:p>
          <a:p>
            <a:endParaRPr lang="es-ES" smtClean="0"/>
          </a:p>
          <a:p>
            <a:endParaRPr lang="es-E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731837"/>
          </a:xfrm>
        </p:spPr>
        <p:txBody>
          <a:bodyPr>
            <a:normAutofit fontScale="90000"/>
          </a:bodyPr>
          <a:lstStyle/>
          <a:p>
            <a:pPr fontAlgn="auto">
              <a:spcAft>
                <a:spcPts val="0"/>
              </a:spcAft>
              <a:defRPr/>
            </a:pPr>
            <a:r>
              <a:rPr lang="es-ES" dirty="0" smtClean="0">
                <a:solidFill>
                  <a:schemeClr val="tx2">
                    <a:satMod val="130000"/>
                  </a:schemeClr>
                </a:solidFill>
              </a:rPr>
              <a:t>ESLABONES PERDIDOS (I)</a:t>
            </a:r>
            <a:endParaRPr lang="es-ES" dirty="0">
              <a:solidFill>
                <a:schemeClr val="tx2">
                  <a:satMod val="130000"/>
                </a:schemeClr>
              </a:solidFill>
            </a:endParaRPr>
          </a:p>
        </p:txBody>
      </p:sp>
      <p:sp>
        <p:nvSpPr>
          <p:cNvPr id="49155" name="2 Marcador de contenido"/>
          <p:cNvSpPr>
            <a:spLocks noGrp="1"/>
          </p:cNvSpPr>
          <p:nvPr>
            <p:ph idx="1"/>
          </p:nvPr>
        </p:nvSpPr>
        <p:spPr>
          <a:xfrm>
            <a:off x="457200" y="1000125"/>
            <a:ext cx="8229600" cy="5454650"/>
          </a:xfrm>
        </p:spPr>
        <p:txBody>
          <a:bodyPr/>
          <a:lstStyle/>
          <a:p>
            <a:r>
              <a:rPr lang="es-ES" sz="2400" b="1" smtClean="0"/>
              <a:t>Archaeopteryx</a:t>
            </a:r>
            <a:r>
              <a:rPr lang="es-ES" sz="2400" smtClean="0"/>
              <a:t> (tiene plumas y pico como las aves y cola, dientes y garras en las alas como los reptiles). Parece la prueba evidente de que las aves aparecieron por evolución de reptiles.</a:t>
            </a:r>
          </a:p>
          <a:p>
            <a:pPr>
              <a:buFont typeface="Wingdings 2" pitchFamily="18" charset="2"/>
              <a:buNone/>
            </a:pPr>
            <a:r>
              <a:rPr lang="es-ES" sz="1800" smtClean="0"/>
              <a:t>     </a:t>
            </a:r>
          </a:p>
        </p:txBody>
      </p:sp>
      <p:pic>
        <p:nvPicPr>
          <p:cNvPr id="49156" name="3 Imagen" descr="Archaeopteryx.jpg"/>
          <p:cNvPicPr>
            <a:picLocks noChangeAspect="1"/>
          </p:cNvPicPr>
          <p:nvPr/>
        </p:nvPicPr>
        <p:blipFill>
          <a:blip r:embed="rId3"/>
          <a:srcRect/>
          <a:stretch>
            <a:fillRect/>
          </a:stretch>
        </p:blipFill>
        <p:spPr bwMode="auto">
          <a:xfrm>
            <a:off x="714375" y="3143250"/>
            <a:ext cx="3663950" cy="3019425"/>
          </a:xfrm>
          <a:prstGeom prst="rect">
            <a:avLst/>
          </a:prstGeom>
          <a:noFill/>
          <a:ln w="9525">
            <a:noFill/>
            <a:miter lim="800000"/>
            <a:headEnd/>
            <a:tailEnd/>
          </a:ln>
        </p:spPr>
      </p:pic>
      <p:pic>
        <p:nvPicPr>
          <p:cNvPr id="49157" name="4 Imagen" descr="archaeopteryx fósil.jpg"/>
          <p:cNvPicPr>
            <a:picLocks noChangeAspect="1"/>
          </p:cNvPicPr>
          <p:nvPr/>
        </p:nvPicPr>
        <p:blipFill>
          <a:blip r:embed="rId4"/>
          <a:srcRect/>
          <a:stretch>
            <a:fillRect/>
          </a:stretch>
        </p:blipFill>
        <p:spPr bwMode="auto">
          <a:xfrm>
            <a:off x="4929188" y="2500313"/>
            <a:ext cx="3487737"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lstStyle/>
          <a:p>
            <a:pPr fontAlgn="auto">
              <a:spcAft>
                <a:spcPts val="0"/>
              </a:spcAft>
              <a:defRPr/>
            </a:pPr>
            <a:r>
              <a:rPr lang="es-ES" dirty="0" smtClean="0">
                <a:solidFill>
                  <a:schemeClr val="tx2">
                    <a:satMod val="130000"/>
                  </a:schemeClr>
                </a:solidFill>
              </a:rPr>
              <a:t>SERIES FILOGENÉTICAS</a:t>
            </a:r>
            <a:endParaRPr lang="es-ES" dirty="0">
              <a:solidFill>
                <a:schemeClr val="tx2">
                  <a:satMod val="130000"/>
                </a:schemeClr>
              </a:solidFill>
            </a:endParaRPr>
          </a:p>
        </p:txBody>
      </p:sp>
      <p:sp>
        <p:nvSpPr>
          <p:cNvPr id="50179" name="2 Marcador de contenido"/>
          <p:cNvSpPr>
            <a:spLocks noGrp="1"/>
          </p:cNvSpPr>
          <p:nvPr>
            <p:ph idx="1"/>
          </p:nvPr>
        </p:nvSpPr>
        <p:spPr>
          <a:xfrm>
            <a:off x="457200" y="1143001"/>
            <a:ext cx="8229600" cy="2357437"/>
          </a:xfrm>
        </p:spPr>
        <p:txBody>
          <a:bodyPr/>
          <a:lstStyle/>
          <a:p>
            <a:pPr>
              <a:buFont typeface="Wingdings 2" pitchFamily="18" charset="2"/>
              <a:buNone/>
            </a:pPr>
            <a:r>
              <a:rPr lang="es-ES" sz="2400" b="1" dirty="0" smtClean="0"/>
              <a:t>Series filogenéticas </a:t>
            </a:r>
            <a:r>
              <a:rPr lang="es-ES" sz="2400" dirty="0" smtClean="0"/>
              <a:t>(reconstrucción del proceso evolutivo de un organismo). Con ello podemos rastrear los cambios graduales sufridos por una </a:t>
            </a:r>
            <a:r>
              <a:rPr lang="es-ES" sz="2400" dirty="0" err="1" smtClean="0"/>
              <a:t>sp</a:t>
            </a:r>
            <a:r>
              <a:rPr lang="es-ES" sz="2400" dirty="0" smtClean="0"/>
              <a:t> desde un antepasado primitivo hasta su forma actual. </a:t>
            </a:r>
          </a:p>
          <a:p>
            <a:endParaRPr lang="es-ES" sz="2400" dirty="0" smtClean="0"/>
          </a:p>
          <a:p>
            <a:pPr>
              <a:buFont typeface="Wingdings 2" pitchFamily="18" charset="2"/>
              <a:buNone/>
            </a:pPr>
            <a:endParaRPr lang="es-ES" dirty="0" smtClean="0"/>
          </a:p>
        </p:txBody>
      </p:sp>
      <p:pic>
        <p:nvPicPr>
          <p:cNvPr id="32770" name="Picture 2" descr="http://4.bp.blogspot.com/_BuUP3uv-dKE/SmiMjY5krPI/AAAAAAAAAxw/xsHV14qjst4/s400/clasifi.jpg"/>
          <p:cNvPicPr>
            <a:picLocks noChangeAspect="1" noChangeArrowheads="1"/>
          </p:cNvPicPr>
          <p:nvPr/>
        </p:nvPicPr>
        <p:blipFill>
          <a:blip r:embed="rId3"/>
          <a:srcRect/>
          <a:stretch>
            <a:fillRect/>
          </a:stretch>
        </p:blipFill>
        <p:spPr bwMode="auto">
          <a:xfrm>
            <a:off x="1285852" y="2681198"/>
            <a:ext cx="6500858" cy="417680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731837"/>
          </a:xfrm>
        </p:spPr>
        <p:txBody>
          <a:bodyPr/>
          <a:lstStyle/>
          <a:p>
            <a:pPr fontAlgn="auto">
              <a:spcAft>
                <a:spcPts val="0"/>
              </a:spcAft>
              <a:defRPr/>
            </a:pPr>
            <a:r>
              <a:rPr lang="es-ES" sz="3600" dirty="0" smtClean="0">
                <a:solidFill>
                  <a:schemeClr val="tx2">
                    <a:satMod val="130000"/>
                  </a:schemeClr>
                </a:solidFill>
              </a:rPr>
              <a:t>SERIE FILOGÉNETICA DEL CABALLO</a:t>
            </a:r>
            <a:endParaRPr lang="es-ES" sz="3600" dirty="0">
              <a:solidFill>
                <a:schemeClr val="tx2">
                  <a:satMod val="130000"/>
                </a:schemeClr>
              </a:solidFill>
            </a:endParaRPr>
          </a:p>
        </p:txBody>
      </p:sp>
      <p:sp>
        <p:nvSpPr>
          <p:cNvPr id="51203" name="2 Marcador de contenido"/>
          <p:cNvSpPr>
            <a:spLocks noGrp="1"/>
          </p:cNvSpPr>
          <p:nvPr>
            <p:ph idx="1"/>
          </p:nvPr>
        </p:nvSpPr>
        <p:spPr>
          <a:xfrm>
            <a:off x="457200" y="1071563"/>
            <a:ext cx="8229600" cy="5383212"/>
          </a:xfrm>
        </p:spPr>
        <p:txBody>
          <a:bodyPr/>
          <a:lstStyle/>
          <a:p>
            <a:r>
              <a:rPr lang="es-ES" sz="2000" smtClean="0"/>
              <a:t>Desde el primitivo </a:t>
            </a:r>
          </a:p>
          <a:p>
            <a:pPr>
              <a:buFont typeface="Wingdings 2" pitchFamily="18" charset="2"/>
              <a:buNone/>
            </a:pPr>
            <a:r>
              <a:rPr lang="es-ES" sz="2000" i="1" smtClean="0"/>
              <a:t>Eohippus</a:t>
            </a:r>
            <a:r>
              <a:rPr lang="es-ES" sz="2000" smtClean="0"/>
              <a:t> (también</a:t>
            </a:r>
          </a:p>
          <a:p>
            <a:pPr>
              <a:buFont typeface="Wingdings 2" pitchFamily="18" charset="2"/>
              <a:buNone/>
            </a:pPr>
            <a:r>
              <a:rPr lang="es-ES" sz="2000" smtClean="0"/>
              <a:t>llamado Hyracotherium) </a:t>
            </a:r>
          </a:p>
          <a:p>
            <a:pPr>
              <a:buFont typeface="Wingdings 2" pitchFamily="18" charset="2"/>
              <a:buNone/>
            </a:pPr>
            <a:r>
              <a:rPr lang="es-ES" sz="2000" smtClean="0"/>
              <a:t>hasta el moderno </a:t>
            </a:r>
          </a:p>
          <a:p>
            <a:pPr>
              <a:buFont typeface="Wingdings 2" pitchFamily="18" charset="2"/>
              <a:buNone/>
            </a:pPr>
            <a:r>
              <a:rPr lang="es-ES" sz="2000" i="1" smtClean="0"/>
              <a:t>Equus</a:t>
            </a:r>
            <a:r>
              <a:rPr lang="es-ES" sz="2000" smtClean="0"/>
              <a:t>, se aprecian  </a:t>
            </a:r>
          </a:p>
          <a:p>
            <a:pPr>
              <a:buFont typeface="Wingdings 2" pitchFamily="18" charset="2"/>
              <a:buNone/>
            </a:pPr>
            <a:r>
              <a:rPr lang="es-ES" sz="2000" smtClean="0"/>
              <a:t>diversos cambios que </a:t>
            </a:r>
          </a:p>
          <a:p>
            <a:pPr>
              <a:buFont typeface="Wingdings 2" pitchFamily="18" charset="2"/>
              <a:buNone/>
            </a:pPr>
            <a:r>
              <a:rPr lang="es-ES" sz="2000" smtClean="0"/>
              <a:t>afectan principalmente</a:t>
            </a:r>
          </a:p>
          <a:p>
            <a:pPr>
              <a:buFont typeface="Wingdings 2" pitchFamily="18" charset="2"/>
              <a:buNone/>
            </a:pPr>
            <a:r>
              <a:rPr lang="es-ES" sz="2000" smtClean="0"/>
              <a:t> al aumento del tamaño, </a:t>
            </a:r>
          </a:p>
          <a:p>
            <a:pPr>
              <a:buFont typeface="Wingdings 2" pitchFamily="18" charset="2"/>
              <a:buNone/>
            </a:pPr>
            <a:r>
              <a:rPr lang="es-ES" sz="2000" smtClean="0"/>
              <a:t>al número de </a:t>
            </a:r>
          </a:p>
          <a:p>
            <a:pPr>
              <a:buFont typeface="Wingdings 2" pitchFamily="18" charset="2"/>
              <a:buNone/>
            </a:pPr>
            <a:r>
              <a:rPr lang="es-ES" sz="2000" smtClean="0"/>
              <a:t>dedos de las patas y </a:t>
            </a:r>
          </a:p>
          <a:p>
            <a:pPr>
              <a:buFont typeface="Wingdings 2" pitchFamily="18" charset="2"/>
              <a:buNone/>
            </a:pPr>
            <a:r>
              <a:rPr lang="es-ES" sz="2000" smtClean="0"/>
              <a:t>a la dentición.</a:t>
            </a:r>
          </a:p>
        </p:txBody>
      </p:sp>
      <p:pic>
        <p:nvPicPr>
          <p:cNvPr id="51204" name="4 Imagen" descr="evolución caballo 2.jpg"/>
          <p:cNvPicPr>
            <a:picLocks noChangeAspect="1"/>
          </p:cNvPicPr>
          <p:nvPr/>
        </p:nvPicPr>
        <p:blipFill>
          <a:blip r:embed="rId3"/>
          <a:srcRect/>
          <a:stretch>
            <a:fillRect/>
          </a:stretch>
        </p:blipFill>
        <p:spPr bwMode="auto">
          <a:xfrm>
            <a:off x="3714750" y="1428750"/>
            <a:ext cx="5603875" cy="501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Título"/>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r>
              <a:rPr lang="es-ES" smtClean="0"/>
              <a:t>Experimentos de redi (S. XVII)</a:t>
            </a:r>
          </a:p>
        </p:txBody>
      </p:sp>
      <p:pic>
        <p:nvPicPr>
          <p:cNvPr id="7" name="6 Marcador de posición de imagen" descr="Experimentos de Redi II.jpg"/>
          <p:cNvPicPr>
            <a:picLocks noGrp="1" noChangeAspect="1"/>
          </p:cNvPicPr>
          <p:nvPr>
            <p:ph type="pic" idx="1"/>
          </p:nvPr>
        </p:nvPicPr>
        <p:blipFill>
          <a:blip r:embed="rId3"/>
          <a:srcRect l="3567" r="3567"/>
          <a:stretch>
            <a:fillRect/>
          </a:stretch>
        </p:blipFill>
        <p:spPr>
          <a:xfrm>
            <a:off x="928662" y="1357298"/>
            <a:ext cx="4419600" cy="3514531"/>
          </a:xfrm>
        </p:spPr>
      </p:pic>
      <p:sp>
        <p:nvSpPr>
          <p:cNvPr id="11268" name="5 Marcador de texto"/>
          <p:cNvSpPr>
            <a:spLocks noGrp="1"/>
          </p:cNvSpPr>
          <p:nvPr>
            <p:ph type="body" sz="half" idx="2"/>
          </p:nvPr>
        </p:nvSpPr>
        <p:spPr>
          <a:xfrm>
            <a:off x="428596" y="5643578"/>
            <a:ext cx="7905754" cy="1000125"/>
          </a:xfrm>
          <a:solidFill>
            <a:schemeClr val="accent1">
              <a:alpha val="14902"/>
            </a:schemeClr>
          </a:solidFill>
        </p:spPr>
        <p:txBody>
          <a:bodyPr/>
          <a:lstStyle/>
          <a:p>
            <a:pPr>
              <a:spcBef>
                <a:spcPct val="0"/>
              </a:spcBef>
            </a:pPr>
            <a:r>
              <a:rPr lang="es-ES" sz="2000" dirty="0" smtClean="0">
                <a:solidFill>
                  <a:schemeClr val="accent6">
                    <a:lumMod val="50000"/>
                  </a:schemeClr>
                </a:solidFill>
              </a:rPr>
              <a:t>F. </a:t>
            </a:r>
            <a:r>
              <a:rPr lang="es-ES" sz="2000" dirty="0" err="1" smtClean="0">
                <a:solidFill>
                  <a:schemeClr val="accent6">
                    <a:lumMod val="50000"/>
                  </a:schemeClr>
                </a:solidFill>
              </a:rPr>
              <a:t>Redi</a:t>
            </a:r>
            <a:r>
              <a:rPr lang="es-ES" sz="2000" dirty="0" smtClean="0">
                <a:solidFill>
                  <a:schemeClr val="accent6">
                    <a:lumMod val="50000"/>
                  </a:schemeClr>
                </a:solidFill>
              </a:rPr>
              <a:t> demostró que las larvas de mosca que aparecían en la carne en descomposición provenían de los huevos que las propias moscas depositaban y no de la carne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803275"/>
          </a:xfrm>
        </p:spPr>
        <p:txBody>
          <a:bodyPr/>
          <a:lstStyle/>
          <a:p>
            <a:pPr fontAlgn="auto">
              <a:spcAft>
                <a:spcPts val="0"/>
              </a:spcAft>
              <a:defRPr/>
            </a:pPr>
            <a:r>
              <a:rPr lang="es-ES" dirty="0" err="1" smtClean="0">
                <a:solidFill>
                  <a:schemeClr val="tx2">
                    <a:satMod val="130000"/>
                  </a:schemeClr>
                </a:solidFill>
              </a:rPr>
              <a:t>Hyracotherium</a:t>
            </a:r>
            <a:endParaRPr lang="es-ES" dirty="0">
              <a:solidFill>
                <a:schemeClr val="tx2">
                  <a:satMod val="130000"/>
                </a:schemeClr>
              </a:solidFill>
            </a:endParaRPr>
          </a:p>
        </p:txBody>
      </p:sp>
      <p:sp>
        <p:nvSpPr>
          <p:cNvPr id="52227" name="7 Marcador de contenido"/>
          <p:cNvSpPr>
            <a:spLocks noGrp="1"/>
          </p:cNvSpPr>
          <p:nvPr>
            <p:ph idx="1"/>
          </p:nvPr>
        </p:nvSpPr>
        <p:spPr>
          <a:xfrm>
            <a:off x="457200" y="1071563"/>
            <a:ext cx="8229600" cy="5383212"/>
          </a:xfrm>
        </p:spPr>
        <p:txBody>
          <a:bodyPr/>
          <a:lstStyle/>
          <a:p>
            <a:r>
              <a:rPr lang="es-ES" sz="2000" smtClean="0"/>
              <a:t>El </a:t>
            </a:r>
            <a:r>
              <a:rPr lang="es-ES" sz="2000" b="1" smtClean="0"/>
              <a:t>Hyracotherium</a:t>
            </a:r>
            <a:r>
              <a:rPr lang="es-ES" sz="2000" smtClean="0"/>
              <a:t> parece ser el</a:t>
            </a:r>
          </a:p>
          <a:p>
            <a:pPr>
              <a:buFont typeface="Wingdings 2" pitchFamily="18" charset="2"/>
              <a:buNone/>
            </a:pPr>
            <a:r>
              <a:rPr lang="es-ES" sz="2000" smtClean="0"/>
              <a:t> antepasado evolutivo de los </a:t>
            </a:r>
          </a:p>
          <a:p>
            <a:pPr>
              <a:buFont typeface="Wingdings 2" pitchFamily="18" charset="2"/>
              <a:buNone/>
            </a:pPr>
            <a:r>
              <a:rPr lang="es-ES" sz="2000" smtClean="0"/>
              <a:t>actuales caballos. Tenía el </a:t>
            </a:r>
          </a:p>
          <a:p>
            <a:pPr>
              <a:buFont typeface="Wingdings 2" pitchFamily="18" charset="2"/>
              <a:buNone/>
            </a:pPr>
            <a:r>
              <a:rPr lang="es-ES" sz="2000" smtClean="0"/>
              <a:t>tamaño de un zorro, 4 dedos en </a:t>
            </a:r>
          </a:p>
          <a:p>
            <a:pPr>
              <a:buFont typeface="Wingdings 2" pitchFamily="18" charset="2"/>
              <a:buNone/>
            </a:pPr>
            <a:r>
              <a:rPr lang="es-ES" sz="2000" smtClean="0"/>
              <a:t>las patas delanteras y tres en las </a:t>
            </a:r>
          </a:p>
          <a:p>
            <a:pPr>
              <a:buFont typeface="Wingdings 2" pitchFamily="18" charset="2"/>
              <a:buNone/>
            </a:pPr>
            <a:r>
              <a:rPr lang="es-ES" sz="2000" smtClean="0"/>
              <a:t>traseras y dentadura de filófago</a:t>
            </a:r>
          </a:p>
        </p:txBody>
      </p:sp>
      <p:sp>
        <p:nvSpPr>
          <p:cNvPr id="52228" name="4 Rectángulo"/>
          <p:cNvSpPr>
            <a:spLocks noChangeArrowheads="1"/>
          </p:cNvSpPr>
          <p:nvPr/>
        </p:nvSpPr>
        <p:spPr bwMode="auto">
          <a:xfrm flipH="1">
            <a:off x="3500438" y="3214688"/>
            <a:ext cx="285750" cy="1754187"/>
          </a:xfrm>
          <a:prstGeom prst="rect">
            <a:avLst/>
          </a:prstGeom>
          <a:noFill/>
          <a:ln w="9525">
            <a:noFill/>
            <a:miter lim="800000"/>
            <a:headEnd/>
            <a:tailEnd/>
          </a:ln>
        </p:spPr>
        <p:txBody>
          <a:bodyPr>
            <a:spAutoFit/>
          </a:bodyPr>
          <a:lstStyle/>
          <a:p>
            <a:endParaRPr lang="es-ES"/>
          </a:p>
          <a:p>
            <a:endParaRPr lang="es-ES"/>
          </a:p>
          <a:p>
            <a:endParaRPr lang="es-ES"/>
          </a:p>
          <a:p>
            <a:endParaRPr lang="es-ES"/>
          </a:p>
          <a:p>
            <a:endParaRPr lang="es-ES"/>
          </a:p>
          <a:p>
            <a:endParaRPr lang="es-ES"/>
          </a:p>
        </p:txBody>
      </p:sp>
      <p:pic>
        <p:nvPicPr>
          <p:cNvPr id="52229" name="8 Imagen" descr="hyracotherium.jpg"/>
          <p:cNvPicPr>
            <a:picLocks noChangeAspect="1"/>
          </p:cNvPicPr>
          <p:nvPr/>
        </p:nvPicPr>
        <p:blipFill>
          <a:blip r:embed="rId3"/>
          <a:srcRect/>
          <a:stretch>
            <a:fillRect/>
          </a:stretch>
        </p:blipFill>
        <p:spPr bwMode="auto">
          <a:xfrm>
            <a:off x="4786313" y="928688"/>
            <a:ext cx="4210050" cy="2982912"/>
          </a:xfrm>
          <a:prstGeom prst="rect">
            <a:avLst/>
          </a:prstGeom>
          <a:noFill/>
          <a:ln w="9525">
            <a:noFill/>
            <a:miter lim="800000"/>
            <a:headEnd/>
            <a:tailEnd/>
          </a:ln>
        </p:spPr>
      </p:pic>
      <p:pic>
        <p:nvPicPr>
          <p:cNvPr id="52230" name="9 Imagen" descr="caballos.jpg"/>
          <p:cNvPicPr>
            <a:picLocks noChangeAspect="1"/>
          </p:cNvPicPr>
          <p:nvPr/>
        </p:nvPicPr>
        <p:blipFill>
          <a:blip r:embed="rId4"/>
          <a:srcRect/>
          <a:stretch>
            <a:fillRect/>
          </a:stretch>
        </p:blipFill>
        <p:spPr bwMode="auto">
          <a:xfrm>
            <a:off x="785813" y="4286250"/>
            <a:ext cx="76104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SERIE FILOGENÉTICA DEL CABALLO (II)</a:t>
            </a:r>
            <a:endParaRPr lang="es-ES" sz="3200" dirty="0">
              <a:solidFill>
                <a:schemeClr val="tx2">
                  <a:satMod val="130000"/>
                </a:schemeClr>
              </a:solidFill>
            </a:endParaRPr>
          </a:p>
        </p:txBody>
      </p:sp>
      <p:pic>
        <p:nvPicPr>
          <p:cNvPr id="53251" name="3 Marcador de contenido" descr="evolución caballos.jpg"/>
          <p:cNvPicPr>
            <a:picLocks noGrp="1" noChangeAspect="1"/>
          </p:cNvPicPr>
          <p:nvPr>
            <p:ph idx="1"/>
          </p:nvPr>
        </p:nvPicPr>
        <p:blipFill>
          <a:blip r:embed="rId3"/>
          <a:srcRect/>
          <a:stretch>
            <a:fillRect/>
          </a:stretch>
        </p:blipFill>
        <p:spPr>
          <a:xfrm>
            <a:off x="1714500" y="1428750"/>
            <a:ext cx="5507038" cy="51022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SERIE FILOGENÉTICA DEL CABALLO (III)</a:t>
            </a:r>
            <a:endParaRPr lang="es-ES" sz="3200" dirty="0">
              <a:solidFill>
                <a:schemeClr val="tx2">
                  <a:satMod val="130000"/>
                </a:schemeClr>
              </a:solidFill>
            </a:endParaRPr>
          </a:p>
        </p:txBody>
      </p:sp>
      <p:pic>
        <p:nvPicPr>
          <p:cNvPr id="54275" name="3 Marcador de contenido" descr="evolucion015.jpg"/>
          <p:cNvPicPr>
            <a:picLocks noGrp="1" noChangeAspect="1"/>
          </p:cNvPicPr>
          <p:nvPr>
            <p:ph idx="1"/>
          </p:nvPr>
        </p:nvPicPr>
        <p:blipFill>
          <a:blip r:embed="rId3"/>
          <a:srcRect/>
          <a:stretch>
            <a:fillRect/>
          </a:stretch>
        </p:blipFill>
        <p:spPr>
          <a:xfrm>
            <a:off x="1435100" y="1465263"/>
            <a:ext cx="7499350" cy="47656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660400"/>
          </a:xfrm>
        </p:spPr>
        <p:txBody>
          <a:bodyPr>
            <a:normAutofit fontScale="90000"/>
          </a:bodyPr>
          <a:lstStyle/>
          <a:p>
            <a:pPr fontAlgn="auto">
              <a:spcAft>
                <a:spcPts val="0"/>
              </a:spcAft>
              <a:defRPr/>
            </a:pPr>
            <a:r>
              <a:rPr lang="es-ES" dirty="0" smtClean="0">
                <a:solidFill>
                  <a:schemeClr val="tx2">
                    <a:satMod val="130000"/>
                  </a:schemeClr>
                </a:solidFill>
              </a:rPr>
              <a:t>4. Pruebas </a:t>
            </a:r>
            <a:r>
              <a:rPr lang="es-ES" dirty="0" err="1" smtClean="0">
                <a:solidFill>
                  <a:schemeClr val="tx2">
                    <a:satMod val="130000"/>
                  </a:schemeClr>
                </a:solidFill>
              </a:rPr>
              <a:t>biogeográficas</a:t>
            </a:r>
            <a:endParaRPr lang="es-ES" dirty="0">
              <a:solidFill>
                <a:schemeClr val="tx2">
                  <a:satMod val="130000"/>
                </a:schemeClr>
              </a:solidFill>
            </a:endParaRPr>
          </a:p>
        </p:txBody>
      </p:sp>
      <p:sp>
        <p:nvSpPr>
          <p:cNvPr id="55299" name="2 Marcador de contenido"/>
          <p:cNvSpPr>
            <a:spLocks noGrp="1"/>
          </p:cNvSpPr>
          <p:nvPr>
            <p:ph idx="1"/>
          </p:nvPr>
        </p:nvSpPr>
        <p:spPr>
          <a:xfrm>
            <a:off x="457200" y="1214438"/>
            <a:ext cx="8229600" cy="5240337"/>
          </a:xfrm>
        </p:spPr>
        <p:txBody>
          <a:bodyPr/>
          <a:lstStyle/>
          <a:p>
            <a:r>
              <a:rPr lang="es-ES" sz="2800" smtClean="0"/>
              <a:t>Cuando más alejadas se encuentren dos regiones más diferentes serán sus sp animales y vegetales.</a:t>
            </a:r>
          </a:p>
          <a:p>
            <a:r>
              <a:rPr lang="es-ES" sz="2800" smtClean="0"/>
              <a:t>Así, Australia presenta una flora y una fauna muy peculiar (mamíferos marsupiales como el koala o el canguro, únicos en el mundo), revelan la existencia de una barrera geográfica para su dispersión, produciéndose una evolución independiente de la sp autóctonas que se han adaptado  a las condiciones reinantes</a:t>
            </a:r>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sz="3100" b="1" dirty="0" smtClean="0">
                <a:solidFill>
                  <a:schemeClr val="tx2">
                    <a:satMod val="130000"/>
                  </a:schemeClr>
                </a:solidFill>
              </a:rPr>
              <a:t>Caparazones de las distintas especies de tortugas gigantes de las islas Galápagos</a:t>
            </a:r>
            <a:r>
              <a:rPr lang="es-ES" b="1" dirty="0" smtClean="0">
                <a:solidFill>
                  <a:schemeClr val="tx2">
                    <a:satMod val="130000"/>
                  </a:schemeClr>
                </a:solidFill>
              </a:rPr>
              <a:t/>
            </a:r>
            <a:br>
              <a:rPr lang="es-ES" b="1" dirty="0" smtClean="0">
                <a:solidFill>
                  <a:schemeClr val="tx2">
                    <a:satMod val="130000"/>
                  </a:schemeClr>
                </a:solidFill>
              </a:rPr>
            </a:br>
            <a:endParaRPr lang="es-ES" dirty="0">
              <a:solidFill>
                <a:schemeClr val="tx2">
                  <a:satMod val="130000"/>
                </a:schemeClr>
              </a:solidFill>
            </a:endParaRPr>
          </a:p>
        </p:txBody>
      </p:sp>
      <p:sp>
        <p:nvSpPr>
          <p:cNvPr id="56323" name="2 Marcador de contenido"/>
          <p:cNvSpPr>
            <a:spLocks noGrp="1"/>
          </p:cNvSpPr>
          <p:nvPr>
            <p:ph idx="1"/>
          </p:nvPr>
        </p:nvSpPr>
        <p:spPr>
          <a:xfrm>
            <a:off x="928662" y="1447800"/>
            <a:ext cx="8005788" cy="4800600"/>
          </a:xfrm>
        </p:spPr>
        <p:txBody>
          <a:bodyPr/>
          <a:lstStyle/>
          <a:p>
            <a:pPr>
              <a:buFont typeface="Wingdings 2" pitchFamily="18" charset="2"/>
              <a:buNone/>
            </a:pPr>
            <a:r>
              <a:rPr lang="es-ES" sz="2400" dirty="0" smtClean="0"/>
              <a:t>Darwin concluyó que</a:t>
            </a:r>
          </a:p>
          <a:p>
            <a:pPr>
              <a:buFont typeface="Wingdings 2" pitchFamily="18" charset="2"/>
              <a:buNone/>
            </a:pPr>
            <a:r>
              <a:rPr lang="es-ES" sz="2400" dirty="0" smtClean="0"/>
              <a:t>las diferencias entre </a:t>
            </a:r>
          </a:p>
          <a:p>
            <a:pPr>
              <a:buFont typeface="Wingdings 2" pitchFamily="18" charset="2"/>
              <a:buNone/>
            </a:pPr>
            <a:r>
              <a:rPr lang="es-ES" sz="2400" dirty="0" smtClean="0"/>
              <a:t>unas tortugas y otras </a:t>
            </a:r>
          </a:p>
          <a:p>
            <a:pPr>
              <a:buFont typeface="Wingdings 2" pitchFamily="18" charset="2"/>
              <a:buNone/>
            </a:pPr>
            <a:r>
              <a:rPr lang="es-ES" sz="2400" dirty="0" smtClean="0"/>
              <a:t>que vivían en otras </a:t>
            </a:r>
          </a:p>
          <a:p>
            <a:pPr>
              <a:buFont typeface="Wingdings 2" pitchFamily="18" charset="2"/>
              <a:buNone/>
            </a:pPr>
            <a:r>
              <a:rPr lang="es-ES" sz="2400" dirty="0" smtClean="0"/>
              <a:t>islas se debían a que, </a:t>
            </a:r>
          </a:p>
          <a:p>
            <a:pPr>
              <a:buFont typeface="Wingdings 2" pitchFamily="18" charset="2"/>
              <a:buNone/>
            </a:pPr>
            <a:r>
              <a:rPr lang="es-ES" sz="2400" dirty="0" smtClean="0"/>
              <a:t>a partir de un </a:t>
            </a:r>
          </a:p>
          <a:p>
            <a:pPr>
              <a:buFont typeface="Wingdings 2" pitchFamily="18" charset="2"/>
              <a:buNone/>
            </a:pPr>
            <a:r>
              <a:rPr lang="es-ES" sz="2400" dirty="0" smtClean="0"/>
              <a:t>antepasado común, </a:t>
            </a:r>
          </a:p>
          <a:p>
            <a:pPr>
              <a:buFont typeface="Wingdings 2" pitchFamily="18" charset="2"/>
              <a:buNone/>
            </a:pPr>
            <a:r>
              <a:rPr lang="es-ES" sz="2400" dirty="0" smtClean="0"/>
              <a:t>fueron evolucionando</a:t>
            </a:r>
          </a:p>
          <a:p>
            <a:pPr>
              <a:buFont typeface="Wingdings 2" pitchFamily="18" charset="2"/>
              <a:buNone/>
            </a:pPr>
            <a:r>
              <a:rPr lang="es-ES" sz="2400" dirty="0" smtClean="0"/>
              <a:t>para adaptarse al </a:t>
            </a:r>
          </a:p>
          <a:p>
            <a:pPr>
              <a:buFont typeface="Wingdings 2" pitchFamily="18" charset="2"/>
              <a:buNone/>
            </a:pPr>
            <a:r>
              <a:rPr lang="es-ES" sz="2400" dirty="0" smtClean="0"/>
              <a:t>medio</a:t>
            </a:r>
          </a:p>
          <a:p>
            <a:endParaRPr lang="es-ES" dirty="0" smtClean="0"/>
          </a:p>
        </p:txBody>
      </p:sp>
      <p:pic>
        <p:nvPicPr>
          <p:cNvPr id="56324" name="3 Imagen" descr="tortugas de Darwin.png"/>
          <p:cNvPicPr>
            <a:picLocks noChangeAspect="1"/>
          </p:cNvPicPr>
          <p:nvPr/>
        </p:nvPicPr>
        <p:blipFill>
          <a:blip r:embed="rId3"/>
          <a:srcRect/>
          <a:stretch>
            <a:fillRect/>
          </a:stretch>
        </p:blipFill>
        <p:spPr bwMode="auto">
          <a:xfrm>
            <a:off x="4070350" y="2000250"/>
            <a:ext cx="5073650" cy="415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lstStyle/>
          <a:p>
            <a:pPr fontAlgn="auto">
              <a:spcAft>
                <a:spcPts val="0"/>
              </a:spcAft>
              <a:defRPr/>
            </a:pPr>
            <a:r>
              <a:rPr lang="es-ES" dirty="0" smtClean="0">
                <a:solidFill>
                  <a:schemeClr val="tx2">
                    <a:satMod val="130000"/>
                  </a:schemeClr>
                </a:solidFill>
              </a:rPr>
              <a:t>LOS PINZONES DE DARWIN</a:t>
            </a:r>
            <a:endParaRPr lang="es-ES" dirty="0">
              <a:solidFill>
                <a:schemeClr val="tx2">
                  <a:satMod val="130000"/>
                </a:schemeClr>
              </a:solidFill>
            </a:endParaRPr>
          </a:p>
        </p:txBody>
      </p:sp>
      <p:sp>
        <p:nvSpPr>
          <p:cNvPr id="57347" name="2 Marcador de contenido"/>
          <p:cNvSpPr>
            <a:spLocks noGrp="1"/>
          </p:cNvSpPr>
          <p:nvPr>
            <p:ph idx="1"/>
          </p:nvPr>
        </p:nvSpPr>
        <p:spPr>
          <a:xfrm>
            <a:off x="457200" y="1428750"/>
            <a:ext cx="8229600" cy="5026025"/>
          </a:xfrm>
        </p:spPr>
        <p:txBody>
          <a:bodyPr/>
          <a:lstStyle/>
          <a:p>
            <a:pPr>
              <a:buFont typeface="Wingdings 2" pitchFamily="18" charset="2"/>
              <a:buNone/>
            </a:pPr>
            <a:r>
              <a:rPr lang="es-ES" sz="2400" smtClean="0"/>
              <a:t>Las diferencias más </a:t>
            </a:r>
          </a:p>
          <a:p>
            <a:pPr>
              <a:buFont typeface="Wingdings 2" pitchFamily="18" charset="2"/>
              <a:buNone/>
            </a:pPr>
            <a:r>
              <a:rPr lang="es-ES" sz="2400" smtClean="0"/>
              <a:t>importantes entre las </a:t>
            </a:r>
          </a:p>
          <a:p>
            <a:pPr>
              <a:buFont typeface="Wingdings 2" pitchFamily="18" charset="2"/>
              <a:buNone/>
            </a:pPr>
            <a:r>
              <a:rPr lang="es-ES" sz="2400" smtClean="0"/>
              <a:t>especies se </a:t>
            </a:r>
          </a:p>
          <a:p>
            <a:pPr>
              <a:buFont typeface="Wingdings 2" pitchFamily="18" charset="2"/>
              <a:buNone/>
            </a:pPr>
            <a:r>
              <a:rPr lang="es-ES" sz="2400" smtClean="0"/>
              <a:t>encuentran en el </a:t>
            </a:r>
          </a:p>
          <a:p>
            <a:pPr>
              <a:buFont typeface="Wingdings 2" pitchFamily="18" charset="2"/>
              <a:buNone/>
            </a:pPr>
            <a:r>
              <a:rPr lang="es-ES" sz="2400" smtClean="0"/>
              <a:t>tamaño y forma del </a:t>
            </a:r>
          </a:p>
          <a:p>
            <a:pPr>
              <a:buFont typeface="Wingdings 2" pitchFamily="18" charset="2"/>
              <a:buNone/>
            </a:pPr>
            <a:r>
              <a:rPr lang="es-ES" sz="2400" smtClean="0"/>
              <a:t>pico. Los distintos tipos </a:t>
            </a:r>
          </a:p>
          <a:p>
            <a:pPr>
              <a:buFont typeface="Wingdings 2" pitchFamily="18" charset="2"/>
              <a:buNone/>
            </a:pPr>
            <a:r>
              <a:rPr lang="es-ES" sz="2400" smtClean="0"/>
              <a:t>de pico están </a:t>
            </a:r>
          </a:p>
          <a:p>
            <a:pPr>
              <a:buFont typeface="Wingdings 2" pitchFamily="18" charset="2"/>
              <a:buNone/>
            </a:pPr>
            <a:r>
              <a:rPr lang="es-ES" sz="2400" smtClean="0"/>
              <a:t>plenamente </a:t>
            </a:r>
          </a:p>
          <a:p>
            <a:pPr>
              <a:buFont typeface="Wingdings 2" pitchFamily="18" charset="2"/>
              <a:buNone/>
            </a:pPr>
            <a:r>
              <a:rPr lang="es-ES" sz="2400" smtClean="0"/>
              <a:t>adaptados a las</a:t>
            </a:r>
          </a:p>
          <a:p>
            <a:pPr>
              <a:buFont typeface="Wingdings 2" pitchFamily="18" charset="2"/>
              <a:buNone/>
            </a:pPr>
            <a:r>
              <a:rPr lang="es-ES" sz="2400" smtClean="0"/>
              <a:t> diferentes fuentes de </a:t>
            </a:r>
          </a:p>
          <a:p>
            <a:pPr>
              <a:buFont typeface="Wingdings 2" pitchFamily="18" charset="2"/>
              <a:buNone/>
            </a:pPr>
            <a:r>
              <a:rPr lang="es-ES" sz="2400" smtClean="0"/>
              <a:t>alimento</a:t>
            </a:r>
          </a:p>
        </p:txBody>
      </p:sp>
      <p:pic>
        <p:nvPicPr>
          <p:cNvPr id="57348" name="3 Imagen" descr="pinzones de Darwin.jpg"/>
          <p:cNvPicPr>
            <a:picLocks noChangeAspect="1"/>
          </p:cNvPicPr>
          <p:nvPr/>
        </p:nvPicPr>
        <p:blipFill>
          <a:blip r:embed="rId3"/>
          <a:srcRect/>
          <a:stretch>
            <a:fillRect/>
          </a:stretch>
        </p:blipFill>
        <p:spPr bwMode="auto">
          <a:xfrm>
            <a:off x="4000500" y="1714500"/>
            <a:ext cx="4956175" cy="445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sz="6000" dirty="0" smtClean="0">
                <a:solidFill>
                  <a:srgbClr val="0070C0"/>
                </a:solidFill>
              </a:rPr>
              <a:t>Biogeografía</a:t>
            </a:r>
            <a:endParaRPr lang="es-ES" sz="6000" dirty="0">
              <a:solidFill>
                <a:srgbClr val="0070C0"/>
              </a:solidFill>
            </a:endParaRPr>
          </a:p>
        </p:txBody>
      </p:sp>
      <p:pic>
        <p:nvPicPr>
          <p:cNvPr id="23555" name="3 Marcador de contenido" descr="distribucic3b3n-de-especies.jpg"/>
          <p:cNvPicPr>
            <a:picLocks noGrp="1" noChangeAspect="1"/>
          </p:cNvPicPr>
          <p:nvPr>
            <p:ph idx="1"/>
          </p:nvPr>
        </p:nvPicPr>
        <p:blipFill>
          <a:blip r:embed="rId2"/>
          <a:srcRect/>
          <a:stretch>
            <a:fillRect/>
          </a:stretch>
        </p:blipFill>
        <p:spPr>
          <a:xfrm>
            <a:off x="114300" y="1857375"/>
            <a:ext cx="8843963" cy="421481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ES" dirty="0" smtClean="0">
                <a:solidFill>
                  <a:schemeClr val="tx2">
                    <a:satMod val="130000"/>
                  </a:schemeClr>
                </a:solidFill>
              </a:rPr>
              <a:t>5. Pruebas relacionadas con la biología molecular</a:t>
            </a:r>
            <a:endParaRPr lang="es-ES" dirty="0">
              <a:solidFill>
                <a:schemeClr val="tx2">
                  <a:satMod val="130000"/>
                </a:schemeClr>
              </a:solidFill>
            </a:endParaRPr>
          </a:p>
        </p:txBody>
      </p:sp>
      <p:sp>
        <p:nvSpPr>
          <p:cNvPr id="58371" name="2 Marcador de contenido"/>
          <p:cNvSpPr>
            <a:spLocks noGrp="1"/>
          </p:cNvSpPr>
          <p:nvPr>
            <p:ph idx="1"/>
          </p:nvPr>
        </p:nvSpPr>
        <p:spPr>
          <a:xfrm>
            <a:off x="457200" y="1882775"/>
            <a:ext cx="8229600" cy="4689475"/>
          </a:xfrm>
        </p:spPr>
        <p:txBody>
          <a:bodyPr/>
          <a:lstStyle/>
          <a:p>
            <a:r>
              <a:rPr lang="es-ES" smtClean="0"/>
              <a:t>Estas pruebas ponen de relieve la similitud a nivel molecular de organismos diferentes y se basan en la comparación de secuencias de proteínas y del ADN entre sp distintas.</a:t>
            </a:r>
          </a:p>
          <a:p>
            <a:r>
              <a:rPr lang="es-ES" smtClean="0"/>
              <a:t>También se ha comprobado que, en sp con un alto grado de parentesco evolutivo, determinadas proteínas presentan las mismas secuencias de aminoácidos.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7900988" cy="1417638"/>
          </a:xfrm>
        </p:spPr>
        <p:txBody>
          <a:bodyPr/>
          <a:lstStyle/>
          <a:p>
            <a:pPr algn="ctr" eaLnBrk="1" fontAlgn="auto" hangingPunct="1">
              <a:spcAft>
                <a:spcPts val="0"/>
              </a:spcAft>
              <a:defRPr/>
            </a:pPr>
            <a:r>
              <a:rPr lang="es-CL" sz="4800" b="1" dirty="0" smtClean="0">
                <a:solidFill>
                  <a:srgbClr val="0070C0"/>
                </a:solidFill>
              </a:rPr>
              <a:t>Biología</a:t>
            </a:r>
            <a:r>
              <a:rPr lang="es-CL" sz="4400" b="1" dirty="0" smtClean="0">
                <a:solidFill>
                  <a:srgbClr val="0070C0"/>
                </a:solidFill>
              </a:rPr>
              <a:t> Molecular</a:t>
            </a:r>
          </a:p>
        </p:txBody>
      </p:sp>
      <p:pic>
        <p:nvPicPr>
          <p:cNvPr id="31747" name="Picture 3"/>
          <p:cNvPicPr>
            <a:picLocks noChangeAspect="1" noChangeArrowheads="1"/>
          </p:cNvPicPr>
          <p:nvPr/>
        </p:nvPicPr>
        <p:blipFill>
          <a:blip r:embed="rId3"/>
          <a:srcRect/>
          <a:stretch>
            <a:fillRect/>
          </a:stretch>
        </p:blipFill>
        <p:spPr bwMode="auto">
          <a:xfrm>
            <a:off x="107950" y="1341438"/>
            <a:ext cx="4533900" cy="5183187"/>
          </a:xfrm>
          <a:prstGeom prst="rect">
            <a:avLst/>
          </a:prstGeom>
          <a:noFill/>
          <a:ln w="9525">
            <a:noFill/>
            <a:miter lim="800000"/>
            <a:headEnd/>
            <a:tailEnd/>
          </a:ln>
        </p:spPr>
      </p:pic>
      <p:pic>
        <p:nvPicPr>
          <p:cNvPr id="31748" name="Picture 4"/>
          <p:cNvPicPr>
            <a:picLocks noChangeAspect="1" noChangeArrowheads="1"/>
          </p:cNvPicPr>
          <p:nvPr/>
        </p:nvPicPr>
        <p:blipFill>
          <a:blip r:embed="rId4"/>
          <a:srcRect/>
          <a:stretch>
            <a:fillRect/>
          </a:stretch>
        </p:blipFill>
        <p:spPr bwMode="auto">
          <a:xfrm>
            <a:off x="4635500" y="1341438"/>
            <a:ext cx="4446588" cy="517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731837"/>
          </a:xfrm>
        </p:spPr>
        <p:txBody>
          <a:bodyPr>
            <a:normAutofit fontScale="90000"/>
          </a:bodyPr>
          <a:lstStyle/>
          <a:p>
            <a:pPr fontAlgn="auto">
              <a:spcAft>
                <a:spcPts val="0"/>
              </a:spcAft>
              <a:defRPr/>
            </a:pPr>
            <a:r>
              <a:rPr lang="es-ES" dirty="0" smtClean="0">
                <a:solidFill>
                  <a:schemeClr val="tx2">
                    <a:satMod val="130000"/>
                  </a:schemeClr>
                </a:solidFill>
              </a:rPr>
              <a:t>Variabilidad y selección natural</a:t>
            </a:r>
            <a:endParaRPr lang="es-ES" dirty="0">
              <a:solidFill>
                <a:schemeClr val="tx2">
                  <a:satMod val="130000"/>
                </a:schemeClr>
              </a:solidFill>
            </a:endParaRPr>
          </a:p>
        </p:txBody>
      </p:sp>
      <p:sp>
        <p:nvSpPr>
          <p:cNvPr id="59395" name="2 Marcador de contenido"/>
          <p:cNvSpPr>
            <a:spLocks noGrp="1"/>
          </p:cNvSpPr>
          <p:nvPr>
            <p:ph idx="1"/>
          </p:nvPr>
        </p:nvSpPr>
        <p:spPr>
          <a:xfrm>
            <a:off x="457200" y="1071563"/>
            <a:ext cx="8229600" cy="5383212"/>
          </a:xfrm>
        </p:spPr>
        <p:txBody>
          <a:bodyPr/>
          <a:lstStyle/>
          <a:p>
            <a:r>
              <a:rPr lang="es-ES" sz="2400" smtClean="0"/>
              <a:t>Dentro de los individuos que conforman una población existe gran </a:t>
            </a:r>
            <a:r>
              <a:rPr lang="es-ES" sz="2400" b="1" smtClean="0"/>
              <a:t>variabilidad genética</a:t>
            </a:r>
            <a:r>
              <a:rPr lang="es-ES" sz="2400" smtClean="0"/>
              <a:t>.</a:t>
            </a:r>
          </a:p>
          <a:p>
            <a:r>
              <a:rPr lang="es-ES" sz="2400" smtClean="0"/>
              <a:t>Los organismos mejor adaptados son los que sobreviven y se reproducen transmitiendo su información genética a los descendientes. </a:t>
            </a:r>
          </a:p>
          <a:p>
            <a:r>
              <a:rPr lang="es-ES" sz="2400" smtClean="0"/>
              <a:t>Por tanto, es la </a:t>
            </a:r>
            <a:r>
              <a:rPr lang="es-ES" sz="2400" b="1" smtClean="0"/>
              <a:t>selección natural </a:t>
            </a:r>
            <a:r>
              <a:rPr lang="es-ES" sz="2400" smtClean="0"/>
              <a:t>la que preserva las variaciones favorables y elimina las perjudiciales.  Elige a los individuos que poseen una combinación genética más favorable, dirigiendo el proceso en una única dirección: la adaptación.</a:t>
            </a:r>
          </a:p>
          <a:p>
            <a:r>
              <a:rPr lang="es-ES" sz="2400" smtClean="0"/>
              <a:t>Si no hubiera variabilidad genética en la descendencia no podrían evolucionar las sp.</a:t>
            </a:r>
          </a:p>
          <a:p>
            <a:endParaRPr lang="es-ES" sz="2400" smtClean="0"/>
          </a:p>
          <a:p>
            <a:endParaRPr lang="es-ES" sz="2400" smtClean="0"/>
          </a:p>
          <a:p>
            <a:endParaRPr lang="es-E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Título"/>
          <p:cNvSpPr>
            <a:spLocks noGrp="1"/>
          </p:cNvSpPr>
          <p:nvPr>
            <p:ph type="title"/>
          </p:nvPr>
        </p:nvSpPr>
        <p:spPr bwMode="auto">
          <a:xfrm>
            <a:off x="5886450" y="1066800"/>
            <a:ext cx="2743200" cy="1981200"/>
          </a:xfrm>
        </p:spPr>
        <p:txBody>
          <a:bodyPr vert="horz" wrap="square" lIns="91440" tIns="45720" rIns="91440" bIns="45720" numCol="1" anchorCtr="0" compatLnSpc="1">
            <a:prstTxWarp prst="textNoShape">
              <a:avLst/>
            </a:prstTxWarp>
          </a:bodyPr>
          <a:lstStyle/>
          <a:p>
            <a:r>
              <a:rPr lang="es-ES" smtClean="0"/>
              <a:t>Experimento de  pasteur (1864) </a:t>
            </a:r>
          </a:p>
        </p:txBody>
      </p:sp>
      <p:pic>
        <p:nvPicPr>
          <p:cNvPr id="7" name="6 Marcador de posición de imagen" descr="Experimento de Pasteur (Generación espontánea).png"/>
          <p:cNvPicPr>
            <a:picLocks noGrp="1" noChangeAspect="1"/>
          </p:cNvPicPr>
          <p:nvPr>
            <p:ph type="pic" idx="1"/>
          </p:nvPr>
        </p:nvPicPr>
        <p:blipFill>
          <a:blip r:embed="rId3"/>
          <a:srcRect l="268" r="268"/>
          <a:stretch>
            <a:fillRect/>
          </a:stretch>
        </p:blipFill>
        <p:spPr/>
      </p:pic>
      <p:sp>
        <p:nvSpPr>
          <p:cNvPr id="12292" name="5 Marcador de texto"/>
          <p:cNvSpPr>
            <a:spLocks noGrp="1"/>
          </p:cNvSpPr>
          <p:nvPr>
            <p:ph type="body" sz="half" idx="2"/>
          </p:nvPr>
        </p:nvSpPr>
        <p:spPr>
          <a:xfrm>
            <a:off x="285720" y="5357826"/>
            <a:ext cx="8334405" cy="1285862"/>
          </a:xfrm>
          <a:solidFill>
            <a:schemeClr val="accent1">
              <a:alpha val="14902"/>
            </a:schemeClr>
          </a:solidFill>
        </p:spPr>
        <p:txBody>
          <a:bodyPr/>
          <a:lstStyle/>
          <a:p>
            <a:pPr algn="just">
              <a:spcBef>
                <a:spcPct val="0"/>
              </a:spcBef>
            </a:pPr>
            <a:r>
              <a:rPr lang="es-ES" sz="1800" dirty="0" smtClean="0">
                <a:solidFill>
                  <a:schemeClr val="accent6">
                    <a:lumMod val="50000"/>
                  </a:schemeClr>
                </a:solidFill>
              </a:rPr>
              <a:t>La forma de cuello de cisne de los frascos permitía que entrara el aire, pero las partículas de polvo y los microorganismos se quedaban en las partes de abajo de los cuellos y los medios de cultivo quedaban esterilizados indefinidamente. A diferencia de los frascos de cuello derecho que eran colonizados por microorganismos.</a:t>
            </a:r>
          </a:p>
          <a:p>
            <a:pPr>
              <a:spcBef>
                <a:spcPct val="0"/>
              </a:spcBef>
            </a:pPr>
            <a:endParaRPr lang="es-ES" sz="1800" dirty="0" smtClean="0">
              <a:solidFill>
                <a:schemeClr val="accent6">
                  <a:lumMod val="50000"/>
                </a:schemeClr>
              </a:solidFill>
            </a:endParaRPr>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lstStyle/>
          <a:p>
            <a:pPr fontAlgn="auto">
              <a:spcAft>
                <a:spcPts val="0"/>
              </a:spcAft>
              <a:defRPr/>
            </a:pPr>
            <a:r>
              <a:rPr lang="es-ES" dirty="0" smtClean="0">
                <a:solidFill>
                  <a:schemeClr val="tx2">
                    <a:satMod val="130000"/>
                  </a:schemeClr>
                </a:solidFill>
              </a:rPr>
              <a:t>MECANISMOS EVOLUTIVOS</a:t>
            </a:r>
            <a:endParaRPr lang="es-ES" dirty="0">
              <a:solidFill>
                <a:schemeClr val="tx2">
                  <a:satMod val="130000"/>
                </a:schemeClr>
              </a:solidFill>
            </a:endParaRPr>
          </a:p>
        </p:txBody>
      </p:sp>
      <p:sp>
        <p:nvSpPr>
          <p:cNvPr id="60419" name="2 Marcador de contenido"/>
          <p:cNvSpPr>
            <a:spLocks noGrp="1"/>
          </p:cNvSpPr>
          <p:nvPr>
            <p:ph idx="1"/>
          </p:nvPr>
        </p:nvSpPr>
        <p:spPr>
          <a:xfrm>
            <a:off x="457200" y="1285875"/>
            <a:ext cx="8229600" cy="5168900"/>
          </a:xfrm>
        </p:spPr>
        <p:txBody>
          <a:bodyPr/>
          <a:lstStyle/>
          <a:p>
            <a:r>
              <a:rPr lang="es-ES" sz="2400" dirty="0" smtClean="0"/>
              <a:t>Pero… ¿Cuál es el origen de los cambios genéticos y la variabilidad en la descendencia? Los </a:t>
            </a:r>
            <a:r>
              <a:rPr lang="es-ES" sz="2400" b="1" dirty="0" smtClean="0"/>
              <a:t>mecanismos evolutivos </a:t>
            </a:r>
            <a:r>
              <a:rPr lang="es-ES" sz="2400" dirty="0" smtClean="0"/>
              <a:t>son dos principalmente:</a:t>
            </a:r>
          </a:p>
          <a:p>
            <a:pPr lvl="1">
              <a:buFont typeface="Verdana" pitchFamily="34" charset="0"/>
              <a:buNone/>
            </a:pPr>
            <a:endParaRPr lang="es-ES" sz="2000" dirty="0" smtClean="0"/>
          </a:p>
          <a:p>
            <a:pPr lvl="1"/>
            <a:r>
              <a:rPr lang="es-ES" sz="2000" b="1" dirty="0" smtClean="0"/>
              <a:t>Recombinación Genética </a:t>
            </a:r>
            <a:r>
              <a:rPr lang="es-ES" sz="2000" dirty="0" smtClean="0"/>
              <a:t>(recuerda tu página 31)</a:t>
            </a:r>
          </a:p>
          <a:p>
            <a:pPr lvl="1"/>
            <a:endParaRPr lang="es-ES" sz="2000" dirty="0" smtClean="0"/>
          </a:p>
          <a:p>
            <a:pPr lvl="1"/>
            <a:r>
              <a:rPr lang="es-ES" b="1" u="sng" dirty="0" smtClean="0"/>
              <a:t>Mutaciones</a:t>
            </a:r>
            <a:r>
              <a:rPr lang="es-ES" sz="2000" dirty="0" smtClean="0"/>
              <a:t>. Son cambios en el material genético (ADN) de un ser vivo. </a:t>
            </a:r>
          </a:p>
          <a:p>
            <a:pPr lvl="1"/>
            <a:endParaRPr lang="es-ES" sz="2000" dirty="0" smtClean="0"/>
          </a:p>
          <a:p>
            <a:pPr lvl="2">
              <a:buFont typeface="Wingdings 2" pitchFamily="18" charset="2"/>
              <a:buNone/>
            </a:pPr>
            <a:endParaRPr lang="es-ES" sz="1200" dirty="0" smtClean="0"/>
          </a:p>
          <a:p>
            <a:endParaRPr lang="es-ES" dirty="0" smtClean="0"/>
          </a:p>
        </p:txBody>
      </p:sp>
      <p:pic>
        <p:nvPicPr>
          <p:cNvPr id="12290" name="Picture 2" descr="http://1.bp.blogspot.com/_omP4iIDr23w/TO3BMj0fyUI/AAAAAAAAAAk/1kN_zt9CV0M/s1600/IBE-24.jpg"/>
          <p:cNvPicPr>
            <a:picLocks noChangeAspect="1" noChangeArrowheads="1"/>
          </p:cNvPicPr>
          <p:nvPr/>
        </p:nvPicPr>
        <p:blipFill>
          <a:blip r:embed="rId3"/>
          <a:srcRect/>
          <a:stretch>
            <a:fillRect/>
          </a:stretch>
        </p:blipFill>
        <p:spPr bwMode="auto">
          <a:xfrm>
            <a:off x="3143240" y="4072462"/>
            <a:ext cx="3324217" cy="278553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lstStyle/>
          <a:p>
            <a:pPr fontAlgn="auto">
              <a:spcAft>
                <a:spcPts val="0"/>
              </a:spcAft>
              <a:defRPr/>
            </a:pPr>
            <a:r>
              <a:rPr lang="es-ES" sz="3200" dirty="0" smtClean="0">
                <a:solidFill>
                  <a:schemeClr val="tx2">
                    <a:satMod val="130000"/>
                  </a:schemeClr>
                </a:solidFill>
              </a:rPr>
              <a:t>MUTACIONES: FUENTE DE VARIABILIDAD</a:t>
            </a:r>
            <a:endParaRPr lang="es-ES" sz="3200" dirty="0">
              <a:solidFill>
                <a:schemeClr val="tx2">
                  <a:satMod val="130000"/>
                </a:schemeClr>
              </a:solidFill>
            </a:endParaRPr>
          </a:p>
        </p:txBody>
      </p:sp>
      <p:sp>
        <p:nvSpPr>
          <p:cNvPr id="61443" name="2 Marcador de contenido"/>
          <p:cNvSpPr>
            <a:spLocks noGrp="1"/>
          </p:cNvSpPr>
          <p:nvPr>
            <p:ph idx="1"/>
          </p:nvPr>
        </p:nvSpPr>
        <p:spPr>
          <a:xfrm>
            <a:off x="457200" y="1285875"/>
            <a:ext cx="8229600" cy="3286133"/>
          </a:xfrm>
        </p:spPr>
        <p:txBody>
          <a:bodyPr/>
          <a:lstStyle/>
          <a:p>
            <a:r>
              <a:rPr lang="es-ES" sz="1600" dirty="0" smtClean="0"/>
              <a:t>Constituyen la </a:t>
            </a:r>
            <a:r>
              <a:rPr lang="es-ES" sz="1600" b="1" dirty="0" smtClean="0"/>
              <a:t>materia prima de la evolución</a:t>
            </a:r>
            <a:r>
              <a:rPr lang="es-ES" sz="1600" dirty="0" smtClean="0"/>
              <a:t>, porque proporcionan nuevos genes que son el origen de la variabilidad genética. </a:t>
            </a:r>
            <a:r>
              <a:rPr lang="es-ES" sz="1400" dirty="0" smtClean="0"/>
              <a:t>(Sabemos que los organismos no pueden modificar su información genética, por tanto, no pueden transmitir los caracteres adquiridos a lo largo de su vida).</a:t>
            </a:r>
          </a:p>
          <a:p>
            <a:endParaRPr lang="es-ES" sz="1600" dirty="0" smtClean="0"/>
          </a:p>
          <a:p>
            <a:r>
              <a:rPr lang="es-ES" sz="1600" dirty="0" smtClean="0"/>
              <a:t>No aparecen como respuesta a una necesidad adaptativa, sino que surgen </a:t>
            </a:r>
            <a:r>
              <a:rPr lang="es-ES" sz="1600" b="1" dirty="0" smtClean="0"/>
              <a:t>siempre al azar</a:t>
            </a:r>
            <a:r>
              <a:rPr lang="es-ES" sz="1600" dirty="0" smtClean="0"/>
              <a:t>, independientemente de que sean + ó -.</a:t>
            </a:r>
          </a:p>
          <a:p>
            <a:endParaRPr lang="es-ES" sz="1600" dirty="0" smtClean="0"/>
          </a:p>
          <a:p>
            <a:r>
              <a:rPr lang="es-ES" sz="1600" dirty="0" smtClean="0"/>
              <a:t>Cuando las mutaciones ocurren en las </a:t>
            </a:r>
            <a:r>
              <a:rPr lang="es-ES" sz="1600" b="1" dirty="0" smtClean="0"/>
              <a:t>células germinales que forman los gametos </a:t>
            </a:r>
            <a:r>
              <a:rPr lang="es-ES" sz="1600" dirty="0" smtClean="0"/>
              <a:t>se transmitirán a la descendencia, pero si afectan a células no germinales su repercusión en el proceso evolutivo será nula, pues desaparecerá cuando muera el organismo.</a:t>
            </a:r>
          </a:p>
          <a:p>
            <a:endParaRPr lang="es-ES" dirty="0" smtClean="0"/>
          </a:p>
          <a:p>
            <a:endParaRPr lang="es-ES" dirty="0" smtClean="0"/>
          </a:p>
          <a:p>
            <a:endParaRPr lang="es-ES" dirty="0" smtClean="0"/>
          </a:p>
          <a:p>
            <a:endParaRPr lang="es-ES" dirty="0" smtClean="0"/>
          </a:p>
          <a:p>
            <a:endParaRPr lang="es-ES" dirty="0" smtClean="0"/>
          </a:p>
        </p:txBody>
      </p:sp>
      <p:pic>
        <p:nvPicPr>
          <p:cNvPr id="10242" name="Picture 2" descr="http://2.bp.blogspot.com/_hSpmbRXoWsc/Sv9sbShPw6I/AAAAAAAAACo/jzp8JNKZh4s/s320/mutaciones%5B1%5D.jpg"/>
          <p:cNvPicPr>
            <a:picLocks noChangeAspect="1" noChangeArrowheads="1"/>
          </p:cNvPicPr>
          <p:nvPr/>
        </p:nvPicPr>
        <p:blipFill>
          <a:blip r:embed="rId3"/>
          <a:srcRect/>
          <a:stretch>
            <a:fillRect/>
          </a:stretch>
        </p:blipFill>
        <p:spPr bwMode="auto">
          <a:xfrm>
            <a:off x="5929322" y="4071942"/>
            <a:ext cx="3048000" cy="2447926"/>
          </a:xfrm>
          <a:prstGeom prst="rect">
            <a:avLst/>
          </a:prstGeom>
          <a:noFill/>
        </p:spPr>
      </p:pic>
      <p:pic>
        <p:nvPicPr>
          <p:cNvPr id="10244" name="Picture 4" descr="https://encrypted-tbn2.gstatic.com/images?q=tbn:ANd9GcQcyZ2lNRYIHaytAAklEMbEOTaRkAXhdZGQm7cwrpyPcccn0UL8rQ"/>
          <p:cNvPicPr>
            <a:picLocks noChangeAspect="1" noChangeArrowheads="1"/>
          </p:cNvPicPr>
          <p:nvPr/>
        </p:nvPicPr>
        <p:blipFill>
          <a:blip r:embed="rId4"/>
          <a:srcRect/>
          <a:stretch>
            <a:fillRect/>
          </a:stretch>
        </p:blipFill>
        <p:spPr bwMode="auto">
          <a:xfrm>
            <a:off x="2000232" y="4429132"/>
            <a:ext cx="2495550" cy="18383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731837"/>
          </a:xfrm>
        </p:spPr>
        <p:txBody>
          <a:bodyPr>
            <a:normAutofit fontScale="90000"/>
          </a:bodyPr>
          <a:lstStyle/>
          <a:p>
            <a:pPr fontAlgn="auto">
              <a:spcAft>
                <a:spcPts val="0"/>
              </a:spcAft>
              <a:defRPr/>
            </a:pPr>
            <a:r>
              <a:rPr lang="es-ES" dirty="0" smtClean="0">
                <a:solidFill>
                  <a:schemeClr val="tx2">
                    <a:satMod val="130000"/>
                  </a:schemeClr>
                </a:solidFill>
              </a:rPr>
              <a:t>Concepto de especie (</a:t>
            </a:r>
            <a:r>
              <a:rPr lang="es-ES" dirty="0" err="1" smtClean="0">
                <a:solidFill>
                  <a:schemeClr val="tx2">
                    <a:satMod val="130000"/>
                  </a:schemeClr>
                </a:solidFill>
              </a:rPr>
              <a:t>sp</a:t>
            </a:r>
            <a:r>
              <a:rPr lang="es-ES" dirty="0" smtClean="0">
                <a:solidFill>
                  <a:schemeClr val="tx2">
                    <a:satMod val="130000"/>
                  </a:schemeClr>
                </a:solidFill>
              </a:rPr>
              <a:t>)</a:t>
            </a:r>
            <a:endParaRPr lang="es-ES" dirty="0">
              <a:solidFill>
                <a:schemeClr val="tx2">
                  <a:satMod val="130000"/>
                </a:schemeClr>
              </a:solidFill>
            </a:endParaRPr>
          </a:p>
        </p:txBody>
      </p:sp>
      <p:sp>
        <p:nvSpPr>
          <p:cNvPr id="62467" name="2 Marcador de contenido"/>
          <p:cNvSpPr>
            <a:spLocks noGrp="1"/>
          </p:cNvSpPr>
          <p:nvPr>
            <p:ph idx="1"/>
          </p:nvPr>
        </p:nvSpPr>
        <p:spPr>
          <a:xfrm>
            <a:off x="457200" y="1000125"/>
            <a:ext cx="8229600" cy="5454650"/>
          </a:xfrm>
        </p:spPr>
        <p:txBody>
          <a:bodyPr/>
          <a:lstStyle/>
          <a:p>
            <a:r>
              <a:rPr lang="es-ES" sz="2000" dirty="0" smtClean="0"/>
              <a:t>Todos los seres vivos pertenecen a una u otra </a:t>
            </a:r>
            <a:r>
              <a:rPr lang="es-ES" sz="2000" dirty="0" err="1" smtClean="0"/>
              <a:t>sp.</a:t>
            </a:r>
            <a:r>
              <a:rPr lang="es-ES" sz="2000" dirty="0" smtClean="0"/>
              <a:t> En ocasiones, individuos de una misma </a:t>
            </a:r>
            <a:r>
              <a:rPr lang="es-ES" sz="2000" dirty="0" err="1" smtClean="0"/>
              <a:t>sp</a:t>
            </a:r>
            <a:r>
              <a:rPr lang="es-ES" sz="2000" dirty="0" smtClean="0"/>
              <a:t> poseen características físicas tan dispares que pueden hacer pensar que pertenecen a </a:t>
            </a:r>
            <a:r>
              <a:rPr lang="es-ES" sz="2000" dirty="0" err="1" smtClean="0"/>
              <a:t>sp</a:t>
            </a:r>
            <a:r>
              <a:rPr lang="es-ES" sz="2000" dirty="0" smtClean="0"/>
              <a:t> distintas o, por el contrario, dos </a:t>
            </a:r>
            <a:r>
              <a:rPr lang="es-ES" sz="2000" dirty="0" err="1" smtClean="0"/>
              <a:t>sp</a:t>
            </a:r>
            <a:r>
              <a:rPr lang="es-ES" sz="2000" dirty="0" smtClean="0"/>
              <a:t> diferentes presentan tantas similitudes que parecen una única </a:t>
            </a:r>
            <a:r>
              <a:rPr lang="es-ES" sz="2000" dirty="0" err="1" smtClean="0"/>
              <a:t>sp.</a:t>
            </a:r>
            <a:r>
              <a:rPr lang="es-ES" sz="2000" dirty="0" smtClean="0"/>
              <a:t> El comportamiento reproductivo constituye en ambos casos, el método más adecuado para diferenciarlos.</a:t>
            </a:r>
          </a:p>
          <a:p>
            <a:r>
              <a:rPr lang="es-ES" sz="1600" dirty="0" smtClean="0"/>
              <a:t>Una </a:t>
            </a:r>
            <a:r>
              <a:rPr lang="es-ES" sz="2400" b="1" dirty="0" err="1" smtClean="0"/>
              <a:t>sp</a:t>
            </a:r>
            <a:r>
              <a:rPr lang="es-ES" sz="1600" dirty="0" smtClean="0"/>
              <a:t>, puede definirse, por tanto, como el </a:t>
            </a:r>
            <a:r>
              <a:rPr lang="es-ES" sz="2400" u="sng" dirty="0" smtClean="0"/>
              <a:t>conjunto de individuos con características estructurales y funcionales semejantes, y que son capaces de cruzarse entre sí y generar una descendencia fértil</a:t>
            </a:r>
            <a:r>
              <a:rPr lang="es-ES" sz="2400" dirty="0" smtClean="0"/>
              <a:t> </a:t>
            </a:r>
            <a:r>
              <a:rPr lang="es-ES" sz="1600" dirty="0" smtClean="0"/>
              <a:t>(que puede tener a su vez descendencia)</a:t>
            </a:r>
          </a:p>
        </p:txBody>
      </p:sp>
      <p:pic>
        <p:nvPicPr>
          <p:cNvPr id="8194" name="Picture 2" descr="https://encrypted-tbn0.gstatic.com/images?q=tbn:ANd9GcRnWtAe6XB8_WzfOiQyZbn7e_kR-lPGTwqylxgiWYfXZ0BhyXFfxQ"/>
          <p:cNvPicPr>
            <a:picLocks noChangeAspect="1" noChangeArrowheads="1"/>
          </p:cNvPicPr>
          <p:nvPr/>
        </p:nvPicPr>
        <p:blipFill>
          <a:blip r:embed="rId3"/>
          <a:srcRect/>
          <a:stretch>
            <a:fillRect/>
          </a:stretch>
        </p:blipFill>
        <p:spPr bwMode="auto">
          <a:xfrm>
            <a:off x="285720" y="4643446"/>
            <a:ext cx="2286000" cy="1790701"/>
          </a:xfrm>
          <a:prstGeom prst="rect">
            <a:avLst/>
          </a:prstGeom>
          <a:noFill/>
        </p:spPr>
      </p:pic>
      <p:pic>
        <p:nvPicPr>
          <p:cNvPr id="8196" name="Picture 4" descr="https://encrypted-tbn3.gstatic.com/images?q=tbn:ANd9GcT76fwrR5dHhTGQBJcPdHC1oRQS1k6pKzJipbA7B1X0IC0ksfKaBw"/>
          <p:cNvPicPr>
            <a:picLocks noChangeAspect="1" noChangeArrowheads="1"/>
          </p:cNvPicPr>
          <p:nvPr/>
        </p:nvPicPr>
        <p:blipFill>
          <a:blip r:embed="rId4"/>
          <a:srcRect/>
          <a:stretch>
            <a:fillRect/>
          </a:stretch>
        </p:blipFill>
        <p:spPr bwMode="auto">
          <a:xfrm>
            <a:off x="6643702" y="4357694"/>
            <a:ext cx="2171700" cy="210502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946150"/>
          </a:xfrm>
        </p:spPr>
        <p:txBody>
          <a:bodyPr>
            <a:normAutofit fontScale="90000"/>
          </a:bodyPr>
          <a:lstStyle/>
          <a:p>
            <a:pPr fontAlgn="auto">
              <a:spcAft>
                <a:spcPts val="0"/>
              </a:spcAft>
              <a:defRPr/>
            </a:pPr>
            <a:r>
              <a:rPr lang="es-ES" sz="4000" dirty="0" smtClean="0">
                <a:solidFill>
                  <a:schemeClr val="tx2">
                    <a:satMod val="130000"/>
                  </a:schemeClr>
                </a:solidFill>
              </a:rPr>
              <a:t>¿Cómo se forma una nueva </a:t>
            </a:r>
            <a:r>
              <a:rPr lang="es-ES" sz="4000" dirty="0" err="1" smtClean="0">
                <a:solidFill>
                  <a:schemeClr val="tx2">
                    <a:satMod val="130000"/>
                  </a:schemeClr>
                </a:solidFill>
              </a:rPr>
              <a:t>sp</a:t>
            </a:r>
            <a:r>
              <a:rPr lang="es-ES" sz="4000" dirty="0" smtClean="0">
                <a:solidFill>
                  <a:schemeClr val="tx2">
                    <a:satMod val="130000"/>
                  </a:schemeClr>
                </a:solidFill>
              </a:rPr>
              <a:t>? (Especiación)</a:t>
            </a:r>
            <a:endParaRPr lang="es-ES" sz="4000" dirty="0">
              <a:solidFill>
                <a:schemeClr val="tx2">
                  <a:satMod val="130000"/>
                </a:schemeClr>
              </a:solidFill>
            </a:endParaRPr>
          </a:p>
        </p:txBody>
      </p:sp>
      <p:sp>
        <p:nvSpPr>
          <p:cNvPr id="63491" name="2 Marcador de contenido"/>
          <p:cNvSpPr>
            <a:spLocks noGrp="1"/>
          </p:cNvSpPr>
          <p:nvPr>
            <p:ph idx="1"/>
          </p:nvPr>
        </p:nvSpPr>
        <p:spPr>
          <a:xfrm>
            <a:off x="457200" y="1285875"/>
            <a:ext cx="8229600" cy="5168900"/>
          </a:xfrm>
        </p:spPr>
        <p:txBody>
          <a:bodyPr/>
          <a:lstStyle/>
          <a:p>
            <a:r>
              <a:rPr lang="es-ES" sz="2000" u="sng" smtClean="0"/>
              <a:t>Especiación</a:t>
            </a:r>
            <a:r>
              <a:rPr lang="es-ES" sz="2000" smtClean="0"/>
              <a:t>: proceso de formación de nuevas sp a partir de un antepasado común mediante la acumulación de pequeños cambios.</a:t>
            </a:r>
          </a:p>
          <a:p>
            <a:r>
              <a:rPr lang="es-ES" sz="2000" smtClean="0"/>
              <a:t>Para que aparezca una nueva sp debe producirse el </a:t>
            </a:r>
            <a:r>
              <a:rPr lang="es-ES" sz="2000" u="sng" smtClean="0"/>
              <a:t>aislamiento genético de una población </a:t>
            </a:r>
            <a:r>
              <a:rPr lang="es-ES" sz="2000" smtClean="0"/>
              <a:t>que, al evolucionar y diferenciarse gradualmente del resto, de manera que el intercambio de material genético entre ambas poblaciones sea imposible, dará lugar a una nueva sp. </a:t>
            </a:r>
          </a:p>
          <a:p>
            <a:r>
              <a:rPr lang="es-ES" sz="2000" smtClean="0"/>
              <a:t>Al quedar aisladas, dos poblaciones se van diferenciando de forma gradual debido a la presión selectiva ejercida por el medio ambiente hacia adaptaciones distintas, </a:t>
            </a:r>
            <a:r>
              <a:rPr lang="es-ES" sz="2000" u="sng" smtClean="0"/>
              <a:t>acumulando diferencias genéticas</a:t>
            </a:r>
            <a:r>
              <a:rPr lang="es-ES" sz="2000" smtClean="0"/>
              <a:t> debido a las mutaciones. Al cabo de muchas generaciones, las diferencias son tales que </a:t>
            </a:r>
            <a:r>
              <a:rPr lang="es-ES" sz="2000" u="sng" smtClean="0"/>
              <a:t>impiden la reproducción</a:t>
            </a:r>
            <a:r>
              <a:rPr lang="es-ES" sz="2000" smtClean="0"/>
              <a:t> entre ambas poblaciones, se habrán formado dos sp distintas.</a:t>
            </a:r>
          </a:p>
          <a:p>
            <a:endParaRPr lang="es-ES" sz="2400" smtClean="0"/>
          </a:p>
          <a:p>
            <a:endParaRPr lang="es-ES" sz="24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946150"/>
          </a:xfrm>
        </p:spPr>
        <p:txBody>
          <a:bodyPr>
            <a:normAutofit fontScale="90000"/>
          </a:bodyPr>
          <a:lstStyle/>
          <a:p>
            <a:pPr fontAlgn="auto">
              <a:spcAft>
                <a:spcPts val="0"/>
              </a:spcAft>
              <a:defRPr/>
            </a:pPr>
            <a:r>
              <a:rPr lang="es-ES" sz="3600" cap="all" dirty="0" smtClean="0">
                <a:solidFill>
                  <a:schemeClr val="tx2">
                    <a:satMod val="130000"/>
                  </a:schemeClr>
                </a:solidFill>
              </a:rPr>
              <a:t>El aislamiento puede producirse de dos maneras</a:t>
            </a:r>
            <a:endParaRPr lang="es-ES" sz="3600" cap="all" dirty="0">
              <a:solidFill>
                <a:schemeClr val="tx2">
                  <a:satMod val="130000"/>
                </a:schemeClr>
              </a:solidFill>
            </a:endParaRPr>
          </a:p>
        </p:txBody>
      </p:sp>
      <p:sp>
        <p:nvSpPr>
          <p:cNvPr id="64515" name="2 Marcador de contenido"/>
          <p:cNvSpPr>
            <a:spLocks noGrp="1"/>
          </p:cNvSpPr>
          <p:nvPr>
            <p:ph idx="1"/>
          </p:nvPr>
        </p:nvSpPr>
        <p:spPr>
          <a:xfrm>
            <a:off x="457200" y="1428750"/>
            <a:ext cx="8229600" cy="5026025"/>
          </a:xfrm>
        </p:spPr>
        <p:txBody>
          <a:bodyPr/>
          <a:lstStyle/>
          <a:p>
            <a:r>
              <a:rPr lang="es-ES" sz="2800" smtClean="0"/>
              <a:t>Dos poblaciones de la misma sp quedan </a:t>
            </a:r>
            <a:r>
              <a:rPr lang="es-ES" sz="2800" b="1" smtClean="0"/>
              <a:t>geográficamente separadas </a:t>
            </a:r>
            <a:r>
              <a:rPr lang="es-ES" sz="2800" smtClean="0"/>
              <a:t>por alguna barrera que impida su libre apareamiento</a:t>
            </a:r>
          </a:p>
          <a:p>
            <a:endParaRPr lang="es-ES" sz="2800" smtClean="0"/>
          </a:p>
          <a:p>
            <a:r>
              <a:rPr lang="es-ES" sz="2800" smtClean="0"/>
              <a:t>Dos poblaciones de la misma sp </a:t>
            </a:r>
            <a:r>
              <a:rPr lang="es-ES" sz="2800" b="1" smtClean="0"/>
              <a:t>no están separadas geográficamente </a:t>
            </a:r>
            <a:r>
              <a:rPr lang="es-ES" sz="2800" smtClean="0"/>
              <a:t>pero existen mecanismos de aislamiento que evitan el intercambio de genes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8288"/>
            <a:ext cx="8229600" cy="1017587"/>
          </a:xfrm>
        </p:spPr>
        <p:txBody>
          <a:bodyPr>
            <a:normAutofit fontScale="90000"/>
          </a:bodyPr>
          <a:lstStyle/>
          <a:p>
            <a:pPr fontAlgn="auto">
              <a:spcAft>
                <a:spcPts val="0"/>
              </a:spcAft>
              <a:defRPr/>
            </a:pPr>
            <a:r>
              <a:rPr lang="es-ES" dirty="0" smtClean="0">
                <a:solidFill>
                  <a:schemeClr val="tx2">
                    <a:satMod val="130000"/>
                  </a:schemeClr>
                </a:solidFill>
              </a:rPr>
              <a:t>La biodiversidad como resultado del proceso evolutivo</a:t>
            </a:r>
            <a:endParaRPr lang="es-ES" dirty="0">
              <a:solidFill>
                <a:schemeClr val="tx2">
                  <a:satMod val="130000"/>
                </a:schemeClr>
              </a:solidFill>
            </a:endParaRPr>
          </a:p>
        </p:txBody>
      </p:sp>
      <p:sp>
        <p:nvSpPr>
          <p:cNvPr id="65539" name="2 Marcador de contenido"/>
          <p:cNvSpPr>
            <a:spLocks noGrp="1"/>
          </p:cNvSpPr>
          <p:nvPr>
            <p:ph idx="1"/>
          </p:nvPr>
        </p:nvSpPr>
        <p:spPr>
          <a:xfrm>
            <a:off x="457200" y="1428736"/>
            <a:ext cx="8229600" cy="5026039"/>
          </a:xfrm>
        </p:spPr>
        <p:txBody>
          <a:bodyPr/>
          <a:lstStyle/>
          <a:p>
            <a:r>
              <a:rPr lang="es-ES" sz="2400" dirty="0" smtClean="0"/>
              <a:t>La biodiversidad (variedad de </a:t>
            </a:r>
            <a:r>
              <a:rPr lang="es-ES" sz="2400" dirty="0" err="1" smtClean="0"/>
              <a:t>sp</a:t>
            </a:r>
            <a:r>
              <a:rPr lang="es-ES" sz="2400" dirty="0" smtClean="0"/>
              <a:t> de seres vivos) es el resultado de la evolución biológica que comenzó hace más de 3500 </a:t>
            </a:r>
            <a:r>
              <a:rPr lang="es-ES" sz="2400" dirty="0" err="1" smtClean="0"/>
              <a:t>m.a.</a:t>
            </a:r>
            <a:r>
              <a:rPr lang="es-ES" sz="2400" dirty="0" smtClean="0"/>
              <a:t> y continúa en la actualidad. </a:t>
            </a:r>
          </a:p>
        </p:txBody>
      </p:sp>
      <p:pic>
        <p:nvPicPr>
          <p:cNvPr id="2050" name="Picture 2" descr="https://encrypted-tbn0.gstatic.com/images?q=tbn:ANd9GcQsR7-90AZBs54bP4QvoIFCxx4OIFlQRYgCrB_kQXjj6PCoy_JQaA"/>
          <p:cNvPicPr>
            <a:picLocks noChangeAspect="1" noChangeArrowheads="1"/>
          </p:cNvPicPr>
          <p:nvPr/>
        </p:nvPicPr>
        <p:blipFill>
          <a:blip r:embed="rId3"/>
          <a:srcRect/>
          <a:stretch>
            <a:fillRect/>
          </a:stretch>
        </p:blipFill>
        <p:spPr bwMode="auto">
          <a:xfrm>
            <a:off x="3214678" y="2357430"/>
            <a:ext cx="5643602" cy="4232702"/>
          </a:xfrm>
          <a:prstGeom prst="rect">
            <a:avLst/>
          </a:prstGeom>
          <a:noFill/>
        </p:spPr>
      </p:pic>
      <p:pic>
        <p:nvPicPr>
          <p:cNvPr id="2052" name="Picture 4" descr="http://areasyparques.com/graficos/biodiversidad.gif"/>
          <p:cNvPicPr>
            <a:picLocks noChangeAspect="1" noChangeArrowheads="1"/>
          </p:cNvPicPr>
          <p:nvPr/>
        </p:nvPicPr>
        <p:blipFill>
          <a:blip r:embed="rId4"/>
          <a:srcRect/>
          <a:stretch>
            <a:fillRect/>
          </a:stretch>
        </p:blipFill>
        <p:spPr bwMode="auto">
          <a:xfrm>
            <a:off x="-3806" y="3357562"/>
            <a:ext cx="3327996" cy="2238374"/>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41314" name="Picture 2" descr="http://4.bp.blogspot.com/-d0J4srZNmn0/UGeXgyXk3vI/AAAAAAAAANQ/TG46p899vNc/s400/Biodiversidad+3.jpg"/>
          <p:cNvPicPr>
            <a:picLocks noChangeAspect="1" noChangeArrowheads="1"/>
          </p:cNvPicPr>
          <p:nvPr/>
        </p:nvPicPr>
        <p:blipFill>
          <a:blip r:embed="rId2"/>
          <a:srcRect/>
          <a:stretch>
            <a:fillRect/>
          </a:stretch>
        </p:blipFill>
        <p:spPr bwMode="auto">
          <a:xfrm>
            <a:off x="0" y="1"/>
            <a:ext cx="9144000" cy="7054848"/>
          </a:xfrm>
          <a:prstGeom prst="rect">
            <a:avLst/>
          </a:prstGeom>
          <a:noFill/>
        </p:spPr>
      </p:pic>
      <p:sp>
        <p:nvSpPr>
          <p:cNvPr id="6" name="5 CuadroTexto"/>
          <p:cNvSpPr txBox="1"/>
          <p:nvPr/>
        </p:nvSpPr>
        <p:spPr>
          <a:xfrm>
            <a:off x="6858016" y="6273225"/>
            <a:ext cx="2285984" cy="584775"/>
          </a:xfrm>
          <a:prstGeom prst="rect">
            <a:avLst/>
          </a:prstGeom>
          <a:noFill/>
        </p:spPr>
        <p:txBody>
          <a:bodyPr wrap="square" rtlCol="0">
            <a:spAutoFit/>
          </a:bodyPr>
          <a:lstStyle/>
          <a:p>
            <a:r>
              <a:rPr lang="es-ES" sz="3200" b="1" dirty="0" smtClean="0">
                <a:solidFill>
                  <a:srgbClr val="C00000"/>
                </a:solidFill>
              </a:rPr>
              <a:t>Gracias…</a:t>
            </a:r>
            <a:endParaRPr lang="es-ES" sz="32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ORIGEN FÍSICO-QUÍMICO DE LA VIDA  (I) </a:t>
            </a:r>
            <a:r>
              <a:rPr lang="es-ES" sz="2400" dirty="0" smtClean="0">
                <a:solidFill>
                  <a:schemeClr val="tx2">
                    <a:satMod val="130000"/>
                  </a:schemeClr>
                </a:solidFill>
              </a:rPr>
              <a:t>(OPARIN Y HALDANE  S. XX)</a:t>
            </a:r>
            <a:endParaRPr lang="es-ES" sz="2400" dirty="0">
              <a:solidFill>
                <a:schemeClr val="tx2">
                  <a:satMod val="130000"/>
                </a:schemeClr>
              </a:solidFill>
            </a:endParaRPr>
          </a:p>
        </p:txBody>
      </p:sp>
      <p:sp>
        <p:nvSpPr>
          <p:cNvPr id="13315" name="2 Marcador de contenido"/>
          <p:cNvSpPr>
            <a:spLocks noGrp="1"/>
          </p:cNvSpPr>
          <p:nvPr>
            <p:ph idx="1"/>
          </p:nvPr>
        </p:nvSpPr>
        <p:spPr/>
        <p:txBody>
          <a:bodyPr>
            <a:normAutofit lnSpcReduction="10000"/>
          </a:bodyPr>
          <a:lstStyle/>
          <a:p>
            <a:pPr marL="365760" indent="-283464" fontAlgn="auto">
              <a:spcAft>
                <a:spcPts val="0"/>
              </a:spcAft>
              <a:buFont typeface="Wingdings 2"/>
              <a:buChar char=""/>
              <a:defRPr/>
            </a:pPr>
            <a:r>
              <a:rPr lang="es-ES" smtClean="0"/>
              <a:t>Características Tierra Primitiva:</a:t>
            </a:r>
          </a:p>
          <a:p>
            <a:pPr marL="640080" lvl="1" indent="-237744" fontAlgn="auto">
              <a:spcAft>
                <a:spcPts val="0"/>
              </a:spcAft>
              <a:buFont typeface="Verdana"/>
              <a:buChar char="◦"/>
              <a:defRPr/>
            </a:pPr>
            <a:r>
              <a:rPr lang="es-ES" sz="1800" smtClean="0"/>
              <a:t>Atmósfera sin O libre, con H</a:t>
            </a:r>
            <a:r>
              <a:rPr lang="es-ES" sz="1800" baseline="-25000" smtClean="0"/>
              <a:t>2</a:t>
            </a:r>
            <a:r>
              <a:rPr lang="es-ES" sz="1800" smtClean="0"/>
              <a:t>, CH</a:t>
            </a:r>
            <a:r>
              <a:rPr lang="es-ES" sz="1800" baseline="-25000" smtClean="0"/>
              <a:t>4</a:t>
            </a:r>
            <a:r>
              <a:rPr lang="es-ES" sz="1800" smtClean="0"/>
              <a:t>, NH</a:t>
            </a:r>
            <a:r>
              <a:rPr lang="es-ES" sz="1800" baseline="-25000" smtClean="0"/>
              <a:t>3</a:t>
            </a:r>
            <a:r>
              <a:rPr lang="es-ES" sz="1800" smtClean="0"/>
              <a:t>, vapor de agua…</a:t>
            </a:r>
          </a:p>
          <a:p>
            <a:pPr marL="640080" lvl="1" indent="-237744" fontAlgn="auto">
              <a:spcAft>
                <a:spcPts val="0"/>
              </a:spcAft>
              <a:buFont typeface="Verdana"/>
              <a:buChar char="◦"/>
              <a:defRPr/>
            </a:pPr>
            <a:r>
              <a:rPr lang="es-ES" sz="1800" smtClean="0"/>
              <a:t>Altas temperaturas (actividad volcánica, radiaciones solares…)</a:t>
            </a:r>
          </a:p>
          <a:p>
            <a:pPr marL="640080" lvl="1" indent="-237744" fontAlgn="auto">
              <a:spcAft>
                <a:spcPts val="0"/>
              </a:spcAft>
              <a:buFont typeface="Verdana"/>
              <a:buChar char="◦"/>
              <a:defRPr/>
            </a:pPr>
            <a:r>
              <a:rPr lang="es-ES" sz="1800" smtClean="0"/>
              <a:t>Rayos uva y descargas eléctricas de  frecuentes tormentas.</a:t>
            </a:r>
          </a:p>
          <a:p>
            <a:pPr marL="640080" lvl="1" indent="-237744" fontAlgn="auto">
              <a:spcAft>
                <a:spcPts val="0"/>
              </a:spcAft>
              <a:buFont typeface="Verdana"/>
              <a:buChar char="◦"/>
              <a:defRPr/>
            </a:pPr>
            <a:endParaRPr lang="es-ES" smtClean="0"/>
          </a:p>
          <a:p>
            <a:pPr marL="365760" indent="-283464" fontAlgn="auto">
              <a:spcAft>
                <a:spcPts val="0"/>
              </a:spcAft>
              <a:buFont typeface="Wingdings 2"/>
              <a:buChar char=""/>
              <a:defRPr/>
            </a:pPr>
            <a:r>
              <a:rPr lang="es-ES" smtClean="0"/>
              <a:t>Los gases de la atmósfera primitiva, con ayuda de las altas Tª, y las descargas eléctricas, se combinaron y dieron lugar a las primeras sustancias orgánicas capaces de autorreplicarse.	</a:t>
            </a:r>
          </a:p>
          <a:p>
            <a:pPr marL="365760" indent="-283464" fontAlgn="auto">
              <a:spcAft>
                <a:spcPts val="0"/>
              </a:spcAft>
              <a:buFont typeface="Wingdings 2" pitchFamily="18" charset="2"/>
              <a:buNone/>
              <a:defRPr/>
            </a:pPr>
            <a:r>
              <a:rPr lang="es-ES" smtClean="0"/>
              <a:t>			</a:t>
            </a:r>
          </a:p>
          <a:p>
            <a:pPr marL="365760" indent="-283464" fontAlgn="auto">
              <a:spcAft>
                <a:spcPts val="0"/>
              </a:spcAft>
              <a:buFont typeface="Wingdings 2"/>
              <a:buChar char=""/>
              <a:defRPr/>
            </a:pPr>
            <a:endParaRPr lang="es-ES" smtClean="0"/>
          </a:p>
          <a:p>
            <a:pPr marL="365760" indent="-283464" fontAlgn="auto">
              <a:spcAft>
                <a:spcPts val="0"/>
              </a:spcAft>
              <a:buFont typeface="Wingdings 2"/>
              <a:buChar char=""/>
              <a:defRPr/>
            </a:pPr>
            <a:endParaRPr lang="es-E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S" sz="3200" dirty="0" smtClean="0">
                <a:solidFill>
                  <a:schemeClr val="tx2">
                    <a:satMod val="130000"/>
                  </a:schemeClr>
                </a:solidFill>
              </a:rPr>
              <a:t>ORIGEN FÍSICO-QUÍMICO DE LA VIDA  (II) </a:t>
            </a:r>
            <a:r>
              <a:rPr lang="es-ES" sz="2000" dirty="0" smtClean="0">
                <a:solidFill>
                  <a:schemeClr val="tx2">
                    <a:satMod val="130000"/>
                  </a:schemeClr>
                </a:solidFill>
              </a:rPr>
              <a:t>(OPARIN Y HALDANE  S. XX)</a:t>
            </a:r>
            <a:endParaRPr lang="es-ES" sz="2000" dirty="0">
              <a:solidFill>
                <a:schemeClr val="tx2">
                  <a:satMod val="130000"/>
                </a:schemeClr>
              </a:solidFill>
            </a:endParaRPr>
          </a:p>
        </p:txBody>
      </p:sp>
      <p:sp>
        <p:nvSpPr>
          <p:cNvPr id="14339" name="2 Marcador de contenido"/>
          <p:cNvSpPr>
            <a:spLocks noGrp="1"/>
          </p:cNvSpPr>
          <p:nvPr>
            <p:ph idx="1"/>
          </p:nvPr>
        </p:nvSpPr>
        <p:spPr/>
        <p:txBody>
          <a:bodyPr/>
          <a:lstStyle/>
          <a:p>
            <a:r>
              <a:rPr lang="es-ES" smtClean="0"/>
              <a:t>La “</a:t>
            </a:r>
            <a:r>
              <a:rPr lang="es-ES" u="sng" smtClean="0"/>
              <a:t>sopa primitiva</a:t>
            </a:r>
            <a:r>
              <a:rPr lang="es-ES" smtClean="0"/>
              <a:t>” </a:t>
            </a:r>
          </a:p>
          <a:p>
            <a:pPr>
              <a:buFont typeface="Wingdings 2" pitchFamily="18" charset="2"/>
              <a:buNone/>
            </a:pPr>
            <a:r>
              <a:rPr lang="es-ES" sz="2000" smtClean="0"/>
              <a:t>(Acumulación de moléculas orgánicas en los océanos primitivos)</a:t>
            </a:r>
          </a:p>
          <a:p>
            <a:pPr>
              <a:buFont typeface="Wingdings 2" pitchFamily="18" charset="2"/>
              <a:buNone/>
            </a:pPr>
            <a:endParaRPr lang="es-ES" smtClean="0"/>
          </a:p>
          <a:p>
            <a:r>
              <a:rPr lang="es-ES" smtClean="0"/>
              <a:t>Hipótesis de los “</a:t>
            </a:r>
            <a:r>
              <a:rPr lang="es-ES" u="sng" smtClean="0"/>
              <a:t>coacervados</a:t>
            </a:r>
            <a:r>
              <a:rPr lang="es-ES" smtClean="0"/>
              <a:t>”</a:t>
            </a:r>
          </a:p>
          <a:p>
            <a:pPr>
              <a:buFont typeface="Wingdings 2" pitchFamily="18" charset="2"/>
              <a:buNone/>
            </a:pPr>
            <a:r>
              <a:rPr lang="es-ES" sz="2000" smtClean="0"/>
              <a:t>(Unión de moléculas orgánicas que se encierran en envolturas = organismos más primitivos = protobiontes)</a:t>
            </a:r>
          </a:p>
          <a:p>
            <a:pPr>
              <a:buFont typeface="Wingdings 2" pitchFamily="18" charset="2"/>
              <a:buNone/>
            </a:pPr>
            <a:endParaRPr lang="es-ES" sz="2000" smtClean="0"/>
          </a:p>
          <a:p>
            <a:r>
              <a:rPr lang="es-ES" sz="2000" smtClean="0"/>
              <a:t>Por evolución de protobiontes surgen los Eubiontes = verdaderas células (por tanto, con vida) capaces de crecer al tomar sustancias del medio y de fragmentarse al alcanzar un tamaño determinado.</a:t>
            </a:r>
          </a:p>
          <a:p>
            <a:pPr>
              <a:buFont typeface="Wingdings 2" pitchFamily="18" charset="2"/>
              <a:buNone/>
            </a:pPr>
            <a:endParaRPr lang="es-ES" sz="2000" smtClean="0"/>
          </a:p>
          <a:p>
            <a:pPr>
              <a:buFont typeface="Wingdings 2" pitchFamily="18" charset="2"/>
              <a:buNone/>
            </a:pPr>
            <a:endParaRPr lang="es-ES" sz="2000" smtClean="0"/>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5" y="214313"/>
            <a:ext cx="7158059" cy="1071562"/>
          </a:xfrm>
        </p:spPr>
        <p:txBody>
          <a:bodyPr/>
          <a:lstStyle/>
          <a:p>
            <a:pPr fontAlgn="auto">
              <a:spcAft>
                <a:spcPts val="0"/>
              </a:spcAft>
              <a:defRPr/>
            </a:pPr>
            <a:r>
              <a:rPr lang="es-ES" sz="4000" dirty="0" smtClean="0">
                <a:solidFill>
                  <a:schemeClr val="tx2">
                    <a:satMod val="130000"/>
                  </a:schemeClr>
                </a:solidFill>
              </a:rPr>
              <a:t>EL ORIGEN DE LA VIDA (II)</a:t>
            </a:r>
            <a:endParaRPr lang="es-ES" sz="4000" dirty="0">
              <a:solidFill>
                <a:schemeClr val="tx2">
                  <a:satMod val="130000"/>
                </a:schemeClr>
              </a:solidFill>
            </a:endParaRPr>
          </a:p>
        </p:txBody>
      </p:sp>
      <p:sp>
        <p:nvSpPr>
          <p:cNvPr id="15363" name="2 Marcador de contenido"/>
          <p:cNvSpPr>
            <a:spLocks noGrp="1"/>
          </p:cNvSpPr>
          <p:nvPr>
            <p:ph idx="1"/>
          </p:nvPr>
        </p:nvSpPr>
        <p:spPr>
          <a:xfrm>
            <a:off x="785786" y="1143000"/>
            <a:ext cx="7901014" cy="5500710"/>
          </a:xfrm>
        </p:spPr>
        <p:txBody>
          <a:bodyPr>
            <a:normAutofit/>
          </a:bodyPr>
          <a:lstStyle/>
          <a:p>
            <a:pPr marL="365760" indent="-283464" fontAlgn="auto">
              <a:spcAft>
                <a:spcPts val="0"/>
              </a:spcAft>
              <a:buFont typeface="Wingdings 2"/>
              <a:buChar char=""/>
              <a:defRPr/>
            </a:pPr>
            <a:r>
              <a:rPr lang="es-ES" dirty="0" smtClean="0"/>
              <a:t>Experimento de Stanley Miller (1953)</a:t>
            </a:r>
          </a:p>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pitchFamily="18" charset="2"/>
              <a:buNone/>
              <a:defRPr/>
            </a:pPr>
            <a:endParaRPr lang="es-ES" dirty="0" smtClean="0"/>
          </a:p>
          <a:p>
            <a:pPr marL="640080" lvl="1" indent="-237744" fontAlgn="auto">
              <a:spcAft>
                <a:spcPts val="0"/>
              </a:spcAft>
              <a:buFont typeface="Verdana"/>
              <a:buChar char="◦"/>
              <a:defRPr/>
            </a:pPr>
            <a:endParaRPr lang="es-ES" dirty="0" smtClean="0"/>
          </a:p>
          <a:p>
            <a:pPr marL="640080" lvl="1" indent="-237744" fontAlgn="auto">
              <a:spcAft>
                <a:spcPts val="0"/>
              </a:spcAft>
              <a:buFont typeface="Verdana"/>
              <a:buChar char="◦"/>
              <a:defRPr/>
            </a:pPr>
            <a:endParaRPr lang="es-ES" dirty="0" smtClean="0"/>
          </a:p>
          <a:p>
            <a:pPr marL="640080" lvl="1" indent="-237744" fontAlgn="auto">
              <a:spcAft>
                <a:spcPts val="0"/>
              </a:spcAft>
              <a:buFont typeface="Verdana"/>
              <a:buChar char="◦"/>
              <a:defRPr/>
            </a:pPr>
            <a:endParaRPr lang="es-ES" dirty="0" smtClean="0"/>
          </a:p>
          <a:p>
            <a:pPr marL="640080" lvl="1" indent="-237744" fontAlgn="auto">
              <a:spcAft>
                <a:spcPts val="0"/>
              </a:spcAft>
              <a:buFont typeface="Verdana" pitchFamily="34" charset="0"/>
              <a:buNone/>
              <a:defRPr/>
            </a:pPr>
            <a:endParaRPr lang="es-ES" dirty="0" smtClean="0"/>
          </a:p>
          <a:p>
            <a:pPr marL="365760" indent="-283464" fontAlgn="auto">
              <a:spcAft>
                <a:spcPts val="0"/>
              </a:spcAft>
              <a:buFont typeface="Wingdings 2" pitchFamily="18" charset="2"/>
              <a:buNone/>
              <a:defRPr/>
            </a:pPr>
            <a:endParaRPr lang="es-ES" sz="2000" dirty="0" smtClean="0"/>
          </a:p>
          <a:p>
            <a:pPr marL="365760" indent="-283464" fontAlgn="auto">
              <a:spcAft>
                <a:spcPts val="0"/>
              </a:spcAft>
              <a:buFont typeface="Wingdings 2" pitchFamily="18" charset="2"/>
              <a:buNone/>
              <a:defRPr/>
            </a:pPr>
            <a:r>
              <a:rPr lang="es-ES" sz="2000" dirty="0" smtClean="0"/>
              <a:t>     Confirma la hipótesis físico-química, al obtener en laboratorio moléculas orgánicas a partir de materia inorgánica imitando las condiciones de la Tierra primitiva</a:t>
            </a:r>
          </a:p>
          <a:p>
            <a:pPr marL="365760" indent="-283464" fontAlgn="auto">
              <a:spcAft>
                <a:spcPts val="0"/>
              </a:spcAft>
              <a:buFont typeface="Wingdings 2" pitchFamily="18" charset="2"/>
              <a:buNone/>
              <a:defRPr/>
            </a:pPr>
            <a:endParaRPr lang="es-ES" dirty="0" smtClean="0"/>
          </a:p>
          <a:p>
            <a:pPr marL="365760" indent="-283464" fontAlgn="auto">
              <a:spcAft>
                <a:spcPts val="0"/>
              </a:spcAft>
              <a:buFont typeface="Wingdings 2" pitchFamily="18" charset="2"/>
              <a:buNone/>
              <a:defRPr/>
            </a:pPr>
            <a:endParaRPr lang="es-ES" sz="2000" dirty="0" smtClean="0"/>
          </a:p>
        </p:txBody>
      </p:sp>
      <p:pic>
        <p:nvPicPr>
          <p:cNvPr id="15364" name="3 Imagen" descr="Experimento Stanley Miller.png"/>
          <p:cNvPicPr>
            <a:picLocks noChangeAspect="1"/>
          </p:cNvPicPr>
          <p:nvPr/>
        </p:nvPicPr>
        <p:blipFill>
          <a:blip r:embed="rId3">
            <a:lum bright="-14000" contrast="34000"/>
          </a:blip>
          <a:srcRect/>
          <a:stretch>
            <a:fillRect/>
          </a:stretch>
        </p:blipFill>
        <p:spPr bwMode="auto">
          <a:xfrm>
            <a:off x="1428728" y="1714488"/>
            <a:ext cx="5867400" cy="33512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1073</TotalTime>
  <Words>3342</Words>
  <Application>Microsoft Office PowerPoint</Application>
  <PresentationFormat>Presentación en pantalla (4:3)</PresentationFormat>
  <Paragraphs>458</Paragraphs>
  <Slides>66</Slides>
  <Notes>58</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Solsticio</vt:lpstr>
      <vt:lpstr>Evolución</vt:lpstr>
      <vt:lpstr>LA EVOLUCIÓN BIOLÓGICA</vt:lpstr>
      <vt:lpstr>Diapositiva 3</vt:lpstr>
      <vt:lpstr>TEORÍA DE LA GENERACIÓN ESPONTÁNEA</vt:lpstr>
      <vt:lpstr>Experimentos de redi (S. XVII)</vt:lpstr>
      <vt:lpstr>Experimento de  pasteur (1864) </vt:lpstr>
      <vt:lpstr>ORIGEN FÍSICO-QUÍMICO DE LA VIDA  (I) (OPARIN Y HALDANE  S. XX)</vt:lpstr>
      <vt:lpstr>ORIGEN FÍSICO-QUÍMICO DE LA VIDA  (II) (OPARIN Y HALDANE  S. XX)</vt:lpstr>
      <vt:lpstr>EL ORIGEN DE LA VIDA (II)</vt:lpstr>
      <vt:lpstr>EVOLUCIÓN BIOLÓGICA</vt:lpstr>
      <vt:lpstr>TEORÍAS EVOLUTIVAS.  (Tratan de explicar la gran diversidad biológica actual) </vt:lpstr>
      <vt:lpstr>PRINCIPALES TEORÍAS EVOLUTIVAS.  (Tratan de explicar la gran diversidad biológica actual) </vt:lpstr>
      <vt:lpstr>P a n s p e r m i a</vt:lpstr>
      <vt:lpstr>TEORÍAS EVOLUCIONISTAS</vt:lpstr>
      <vt:lpstr>EL LAMARCKISMO (S. XVIII)</vt:lpstr>
      <vt:lpstr>EL LAMARCKISMO (II)</vt:lpstr>
      <vt:lpstr>EL LAMARCKISMO (III)</vt:lpstr>
      <vt:lpstr>Diapositiva 18</vt:lpstr>
      <vt:lpstr>Diapositiva 19</vt:lpstr>
      <vt:lpstr>Diapositiva 20</vt:lpstr>
      <vt:lpstr>Diapositiva 21</vt:lpstr>
      <vt:lpstr>TEORÍA DE LA SELECCIÓN NATURAL (I) (Darwin y Wallace)</vt:lpstr>
      <vt:lpstr>TEORÍA DE LA SELECCIÓN NATURAL (II)</vt:lpstr>
      <vt:lpstr>TEORÍA DE LA SELECCIÓN NATURAL (III)</vt:lpstr>
      <vt:lpstr>LAMARCK    vs  DARWIN</vt:lpstr>
      <vt:lpstr>EL TRIUNFO DE LA RAZÓN</vt:lpstr>
      <vt:lpstr>Neodarwinismo o teoría sintética (1930)</vt:lpstr>
      <vt:lpstr>TEORÍAS EVOLUTIVAS ACTUALES</vt:lpstr>
      <vt:lpstr>PRUEBAS DE LA EVOLUCIÓN</vt:lpstr>
      <vt:lpstr>1. PRUEBAS EMBRIOLÓGICAS</vt:lpstr>
      <vt:lpstr>2. ANATOMÍA COMPARADA (pruebas morfológicas)</vt:lpstr>
      <vt:lpstr>Órganos homólogos</vt:lpstr>
      <vt:lpstr>ÓRGANOS HOMÓLOGOS </vt:lpstr>
      <vt:lpstr>Diapositiva 34</vt:lpstr>
      <vt:lpstr>ÓRGANOS ANÁLOGOS</vt:lpstr>
      <vt:lpstr>Diapositiva 36</vt:lpstr>
      <vt:lpstr>ÓRGANOS VESTIGIALES</vt:lpstr>
      <vt:lpstr>ÓRGANOS VESTIGIALES</vt:lpstr>
      <vt:lpstr>Órganos vestigiales</vt:lpstr>
      <vt:lpstr>Muelas del juicio</vt:lpstr>
      <vt:lpstr>Apéndice</vt:lpstr>
      <vt:lpstr>Carne de gallina</vt:lpstr>
      <vt:lpstr>Repliegue Semilunar de la Conjuntiva</vt:lpstr>
      <vt:lpstr>3. Pruebas paleontológicas (I)</vt:lpstr>
      <vt:lpstr>PRUEBAS PALEONTOLÓGICAS (II)</vt:lpstr>
      <vt:lpstr>UTILIDAD del REGISTRO FÓSIL</vt:lpstr>
      <vt:lpstr>ESLABONES PERDIDOS (I)</vt:lpstr>
      <vt:lpstr>SERIES FILOGENÉTICAS</vt:lpstr>
      <vt:lpstr>SERIE FILOGÉNETICA DEL CABALLO</vt:lpstr>
      <vt:lpstr>Hyracotherium</vt:lpstr>
      <vt:lpstr>SERIE FILOGENÉTICA DEL CABALLO (II)</vt:lpstr>
      <vt:lpstr>SERIE FILOGENÉTICA DEL CABALLO (III)</vt:lpstr>
      <vt:lpstr>4. Pruebas biogeográficas</vt:lpstr>
      <vt:lpstr>Caparazones de las distintas especies de tortugas gigantes de las islas Galápagos </vt:lpstr>
      <vt:lpstr>LOS PINZONES DE DARWIN</vt:lpstr>
      <vt:lpstr>Biogeografía</vt:lpstr>
      <vt:lpstr>5. Pruebas relacionadas con la biología molecular</vt:lpstr>
      <vt:lpstr>Biología Molecular</vt:lpstr>
      <vt:lpstr>Variabilidad y selección natural</vt:lpstr>
      <vt:lpstr>MECANISMOS EVOLUTIVOS</vt:lpstr>
      <vt:lpstr>MUTACIONES: FUENTE DE VARIABILIDAD</vt:lpstr>
      <vt:lpstr>Concepto de especie (sp)</vt:lpstr>
      <vt:lpstr>¿Cómo se forma una nueva sp? (Especiación)</vt:lpstr>
      <vt:lpstr>El aislamiento puede producirse de dos maneras</vt:lpstr>
      <vt:lpstr>La biodiversidad como resultado del proceso evolutivo</vt:lpstr>
      <vt:lpstr>Diapositiva 66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EVOLUCIÓN BIOLÓGICA</dc:title>
  <dc:creator> </dc:creator>
  <cp:lastModifiedBy>Arnoldo Rivera</cp:lastModifiedBy>
  <cp:revision>40</cp:revision>
  <dcterms:created xsi:type="dcterms:W3CDTF">2009-02-19T08:44:07Z</dcterms:created>
  <dcterms:modified xsi:type="dcterms:W3CDTF">2013-07-23T15:15:41Z</dcterms:modified>
</cp:coreProperties>
</file>