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44"/>
  </p:notesMasterIdLst>
  <p:sldIdLst>
    <p:sldId id="377" r:id="rId2"/>
    <p:sldId id="385" r:id="rId3"/>
    <p:sldId id="381" r:id="rId4"/>
    <p:sldId id="291" r:id="rId5"/>
    <p:sldId id="293" r:id="rId6"/>
    <p:sldId id="297" r:id="rId7"/>
    <p:sldId id="308" r:id="rId8"/>
    <p:sldId id="319" r:id="rId9"/>
    <p:sldId id="387" r:id="rId10"/>
    <p:sldId id="322" r:id="rId11"/>
    <p:sldId id="325" r:id="rId12"/>
    <p:sldId id="323" r:id="rId13"/>
    <p:sldId id="330" r:id="rId14"/>
    <p:sldId id="331" r:id="rId15"/>
    <p:sldId id="337" r:id="rId16"/>
    <p:sldId id="343" r:id="rId17"/>
    <p:sldId id="345" r:id="rId18"/>
    <p:sldId id="346" r:id="rId19"/>
    <p:sldId id="356" r:id="rId20"/>
    <p:sldId id="357" r:id="rId21"/>
    <p:sldId id="360" r:id="rId22"/>
    <p:sldId id="263" r:id="rId23"/>
    <p:sldId id="264" r:id="rId24"/>
    <p:sldId id="256" r:id="rId25"/>
    <p:sldId id="382" r:id="rId26"/>
    <p:sldId id="257" r:id="rId27"/>
    <p:sldId id="258" r:id="rId28"/>
    <p:sldId id="259" r:id="rId29"/>
    <p:sldId id="260" r:id="rId30"/>
    <p:sldId id="261" r:id="rId31"/>
    <p:sldId id="388" r:id="rId32"/>
    <p:sldId id="389" r:id="rId33"/>
    <p:sldId id="390" r:id="rId34"/>
    <p:sldId id="391" r:id="rId35"/>
    <p:sldId id="392" r:id="rId36"/>
    <p:sldId id="393" r:id="rId37"/>
    <p:sldId id="394" r:id="rId38"/>
    <p:sldId id="386" r:id="rId39"/>
    <p:sldId id="268" r:id="rId40"/>
    <p:sldId id="371" r:id="rId41"/>
    <p:sldId id="372" r:id="rId42"/>
    <p:sldId id="369" r:id="rId43"/>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990000"/>
    <a:srgbClr val="0066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1080" y="-49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1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s-ES"/>
          </a:p>
        </p:txBody>
      </p:sp>
      <p:sp>
        <p:nvSpPr>
          <p:cNvPr id="133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s-E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33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s-ES"/>
          </a:p>
        </p:txBody>
      </p:sp>
      <p:sp>
        <p:nvSpPr>
          <p:cNvPr id="133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92B9C7D-5E50-4B98-B17E-EF30C72CB677}" type="slidenum">
              <a:rPr lang="es-ES"/>
              <a:pPr/>
              <a:t>‹Nº›</a:t>
            </a:fld>
            <a:endParaRPr lang="es-ES"/>
          </a:p>
        </p:txBody>
      </p:sp>
    </p:spTree>
    <p:extLst>
      <p:ext uri="{BB962C8B-B14F-4D97-AF65-F5344CB8AC3E}">
        <p14:creationId xmlns:p14="http://schemas.microsoft.com/office/powerpoint/2010/main" val="356466733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D529C741-767F-41A8-AFE4-583BCD1BB846}" type="slidenum">
              <a:rPr lang="es-ES_tradnl"/>
              <a:pPr/>
              <a:t>34</a:t>
            </a:fld>
            <a:endParaRPr lang="es-ES_tradnl"/>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r>
              <a:rPr lang="es-ES_tradnl" smtClean="0">
                <a:ea typeface="ＭＳ Ｐゴシック" pitchFamily="84" charset="-128"/>
              </a:rPr>
              <a:t>Aneuploidia humana -monosomía-</a:t>
            </a:r>
          </a:p>
          <a:p>
            <a:pPr eaLnBrk="1" hangingPunct="1"/>
            <a:r>
              <a:rPr lang="es-ES_tradnl" smtClean="0">
                <a:ea typeface="ＭＳ Ｐゴシック" pitchFamily="84" charset="-128"/>
              </a:rPr>
              <a:t>http://gslc.genetics.utah.edu/units/disorders/karyotype/turnersyndrome.cfm</a:t>
            </a:r>
          </a:p>
          <a:p>
            <a:pPr eaLnBrk="1" hangingPunct="1"/>
            <a:r>
              <a:rPr lang="es-ES_tradnl" sz="1900" b="1" smtClean="0">
                <a:solidFill>
                  <a:srgbClr val="000000"/>
                </a:solidFill>
                <a:latin typeface="Trebuchet MS" pitchFamily="84" charset="0"/>
                <a:ea typeface="ＭＳ Ｐゴシック" pitchFamily="84" charset="-128"/>
              </a:rPr>
              <a:t>Turner Syndrome</a:t>
            </a:r>
            <a:endParaRPr lang="es-ES_tradnl" smtClean="0">
              <a:solidFill>
                <a:srgbClr val="000000"/>
              </a:solidFill>
              <a:latin typeface="Verdana" pitchFamily="84" charset="0"/>
              <a:ea typeface="ＭＳ Ｐゴシック" pitchFamily="84" charset="-128"/>
            </a:endParaRPr>
          </a:p>
          <a:p>
            <a:pPr eaLnBrk="1" hangingPunct="1"/>
            <a:r>
              <a:rPr lang="es-ES_tradnl" smtClean="0">
                <a:solidFill>
                  <a:srgbClr val="000000"/>
                </a:solidFill>
                <a:latin typeface="Verdana" pitchFamily="84" charset="0"/>
                <a:ea typeface="ＭＳ Ｐゴシック" pitchFamily="84" charset="-128"/>
              </a:rPr>
              <a:t>Turner Syndrome affects 60,000 girls and women in the United States. This disorder occurs in 1 in 2000 to 1 in 2500 live births, with about 800 new cases diagnosed each year. Symptoms include short stature and lack of ovarian development. Other features, such as webbed neck, arms that turn out slightly at the elbow, and a low hairline in the back of the head are sometimes seen. </a:t>
            </a:r>
          </a:p>
          <a:p>
            <a:pPr eaLnBrk="1" hangingPunct="1"/>
            <a:r>
              <a:rPr lang="es-ES_tradnl" smtClean="0">
                <a:solidFill>
                  <a:srgbClr val="000000"/>
                </a:solidFill>
                <a:latin typeface="Verdana" pitchFamily="84" charset="0"/>
                <a:ea typeface="ＭＳ Ｐゴシック" pitchFamily="84" charset="-128"/>
              </a:rPr>
              <a:t>Women and girls with Turner Syndrome have only one X </a:t>
            </a:r>
            <a:r>
              <a:rPr lang="es-ES_tradnl" smtClean="0">
                <a:solidFill>
                  <a:srgbClr val="0000DD"/>
                </a:solidFill>
                <a:latin typeface="Verdana" pitchFamily="84" charset="0"/>
                <a:ea typeface="ＭＳ Ｐゴシック" pitchFamily="84" charset="-128"/>
              </a:rPr>
              <a:t>chromosome</a:t>
            </a:r>
            <a:r>
              <a:rPr lang="es-ES_tradnl" smtClean="0">
                <a:solidFill>
                  <a:srgbClr val="000000"/>
                </a:solidFill>
                <a:latin typeface="Verdana" pitchFamily="84" charset="0"/>
                <a:ea typeface="ＭＳ Ｐゴシック" pitchFamily="84" charset="-128"/>
              </a:rPr>
              <a:t>. This is an example of </a:t>
            </a:r>
            <a:r>
              <a:rPr lang="es-ES_tradnl" smtClean="0">
                <a:solidFill>
                  <a:srgbClr val="0000DD"/>
                </a:solidFill>
                <a:latin typeface="Verdana" pitchFamily="84" charset="0"/>
                <a:ea typeface="ＭＳ Ｐゴシック" pitchFamily="84" charset="-128"/>
              </a:rPr>
              <a:t>monosomy</a:t>
            </a:r>
            <a:r>
              <a:rPr lang="es-ES_tradnl" smtClean="0">
                <a:solidFill>
                  <a:srgbClr val="000000"/>
                </a:solidFill>
                <a:latin typeface="Verdana" pitchFamily="84" charset="0"/>
                <a:ea typeface="ＭＳ Ｐゴシック" pitchFamily="84" charset="-128"/>
              </a:rPr>
              <a:t>.</a:t>
            </a:r>
          </a:p>
          <a:p>
            <a:pPr eaLnBrk="1" hangingPunct="1"/>
            <a:r>
              <a:rPr lang="es-ES_tradnl" smtClean="0">
                <a:solidFill>
                  <a:srgbClr val="000000"/>
                </a:solidFill>
                <a:latin typeface="Verdana" pitchFamily="84" charset="0"/>
                <a:ea typeface="ＭＳ Ｐゴシック" pitchFamily="84" charset="-128"/>
              </a:rPr>
              <a:t>See the box below to learn more about how the sex of an individual is determined.</a:t>
            </a:r>
          </a:p>
          <a:p>
            <a:pPr eaLnBrk="1" hangingPunct="1"/>
            <a:r>
              <a:rPr lang="es-ES_tradnl" smtClean="0">
                <a:solidFill>
                  <a:srgbClr val="000000"/>
                </a:solidFill>
                <a:latin typeface="Verdana" pitchFamily="84" charset="0"/>
                <a:ea typeface="ＭＳ Ｐゴシック" pitchFamily="84" charset="-128"/>
              </a:rPr>
              <a:t>Where does the single X chromosome come from? In 75 to 80 percent of cases, the single X chromosome comes from the mother's egg because the father's sperm that fertilizes the egg is missing a sex chromosome.</a:t>
            </a:r>
          </a:p>
          <a:p>
            <a:pPr eaLnBrk="1" hangingPunct="1"/>
            <a:endParaRPr lang="es-ES_tradnl" smtClean="0">
              <a:ea typeface="ＭＳ Ｐゴシック" pitchFamily="8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D1C6D6FD-8B95-4A88-8337-C6641CC509E2}" type="slidenum">
              <a:rPr lang="es-ES_tradnl"/>
              <a:pPr/>
              <a:t>35</a:t>
            </a:fld>
            <a:endParaRPr lang="es-ES_tradnl"/>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r>
              <a:rPr lang="es-ES_tradnl" smtClean="0">
                <a:ea typeface="ＭＳ Ｐゴシック" pitchFamily="84" charset="-128"/>
              </a:rPr>
              <a:t>Otra aneuploidia en mujer: XXX</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C7D3B5D5-3F23-4547-B9E8-04BC3B96EE0A}" type="slidenum">
              <a:rPr lang="es-ES_tradnl"/>
              <a:pPr/>
              <a:t>36</a:t>
            </a:fld>
            <a:endParaRPr lang="es-ES_tradnl"/>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r>
              <a:rPr lang="es-ES_tradnl" smtClean="0">
                <a:ea typeface="ＭＳ Ｐゴシック" pitchFamily="84" charset="-128"/>
              </a:rPr>
              <a:t>http://gslc.genetics.utah.edu/units/disorders/karyotype/klinefelter.cfm</a:t>
            </a:r>
            <a:endParaRPr lang="es-ES_tradnl" sz="1900" b="1" smtClean="0">
              <a:solidFill>
                <a:srgbClr val="000000"/>
              </a:solidFill>
              <a:latin typeface="Trebuchet MS" pitchFamily="84" charset="0"/>
              <a:ea typeface="ＭＳ Ｐゴシック" pitchFamily="84" charset="-128"/>
            </a:endParaRPr>
          </a:p>
          <a:p>
            <a:pPr eaLnBrk="1" hangingPunct="1"/>
            <a:r>
              <a:rPr lang="es-ES_tradnl" sz="1900" b="1" smtClean="0">
                <a:solidFill>
                  <a:srgbClr val="000000"/>
                </a:solidFill>
                <a:latin typeface="Trebuchet MS" pitchFamily="84" charset="0"/>
                <a:ea typeface="ＭＳ Ｐゴシック" pitchFamily="84" charset="-128"/>
              </a:rPr>
              <a:t>Klinefelter Syndrome</a:t>
            </a:r>
            <a:endParaRPr lang="es-ES_tradnl" smtClean="0">
              <a:solidFill>
                <a:srgbClr val="000000"/>
              </a:solidFill>
              <a:latin typeface="Verdana" pitchFamily="84" charset="0"/>
              <a:ea typeface="ＭＳ Ｐゴシック" pitchFamily="84" charset="-128"/>
            </a:endParaRPr>
          </a:p>
          <a:p>
            <a:pPr eaLnBrk="1" hangingPunct="1"/>
            <a:r>
              <a:rPr lang="es-ES_tradnl" smtClean="0">
                <a:solidFill>
                  <a:srgbClr val="000000"/>
                </a:solidFill>
                <a:latin typeface="Verdana" pitchFamily="84" charset="0"/>
                <a:ea typeface="ＭＳ Ｐゴシック" pitchFamily="84" charset="-128"/>
              </a:rPr>
              <a:t>Klinefelter Syndrome occurs in 1 in 500 to 1 in 1000 live births. People with this disorder develop as males with subtle characteristics that become apparent during puberty. They are often tall and usually do not develop secondary sex characteristics such as facial hair, or underarm and pubic hair.</a:t>
            </a:r>
          </a:p>
          <a:p>
            <a:pPr eaLnBrk="1" hangingPunct="1"/>
            <a:r>
              <a:rPr lang="es-ES_tradnl" smtClean="0">
                <a:solidFill>
                  <a:srgbClr val="000000"/>
                </a:solidFill>
                <a:latin typeface="Verdana" pitchFamily="84" charset="0"/>
                <a:ea typeface="ＭＳ Ｐゴシック" pitchFamily="84" charset="-128"/>
              </a:rPr>
              <a:t>Men and boys with Klinefelter Syndrome have a Y </a:t>
            </a:r>
            <a:r>
              <a:rPr lang="es-ES_tradnl" smtClean="0">
                <a:solidFill>
                  <a:srgbClr val="0000DD"/>
                </a:solidFill>
                <a:latin typeface="Verdana" pitchFamily="84" charset="0"/>
                <a:ea typeface="ＭＳ Ｐゴシック" pitchFamily="84" charset="-128"/>
              </a:rPr>
              <a:t>chromosome</a:t>
            </a:r>
            <a:r>
              <a:rPr lang="es-ES_tradnl" smtClean="0">
                <a:solidFill>
                  <a:srgbClr val="000000"/>
                </a:solidFill>
                <a:latin typeface="Verdana" pitchFamily="84" charset="0"/>
                <a:ea typeface="ＭＳ Ｐゴシック" pitchFamily="84" charset="-128"/>
              </a:rPr>
              <a:t> and 2 X chromosomes. This is an example of </a:t>
            </a:r>
            <a:r>
              <a:rPr lang="es-ES_tradnl" smtClean="0">
                <a:solidFill>
                  <a:srgbClr val="0000DD"/>
                </a:solidFill>
                <a:latin typeface="Verdana" pitchFamily="84" charset="0"/>
                <a:ea typeface="ＭＳ Ｐゴシック" pitchFamily="84" charset="-128"/>
              </a:rPr>
              <a:t>trisomy</a:t>
            </a:r>
            <a:r>
              <a:rPr lang="es-ES_tradnl" smtClean="0">
                <a:solidFill>
                  <a:srgbClr val="000000"/>
                </a:solidFill>
                <a:latin typeface="Verdana" pitchFamily="84" charset="0"/>
                <a:ea typeface="ＭＳ Ｐゴシック" pitchFamily="84" charset="-128"/>
              </a:rPr>
              <a:t>.</a:t>
            </a:r>
          </a:p>
          <a:p>
            <a:pPr eaLnBrk="1" hangingPunct="1"/>
            <a:r>
              <a:rPr lang="es-ES_tradnl" smtClean="0">
                <a:solidFill>
                  <a:srgbClr val="000000"/>
                </a:solidFill>
                <a:latin typeface="Verdana" pitchFamily="84" charset="0"/>
                <a:ea typeface="ＭＳ Ｐゴシック" pitchFamily="84" charset="-128"/>
              </a:rPr>
              <a:t>Where does the extra chromosome come from? In about half of Kleinfelter cases, the extra X chromosome is from the mother's egg, while in the other half of cases the extra chromosome is from the father's sperm.</a:t>
            </a:r>
          </a:p>
          <a:p>
            <a:pPr eaLnBrk="1" hangingPunct="1"/>
            <a:endParaRPr lang="es-ES_tradnl" smtClean="0">
              <a:ea typeface="ＭＳ Ｐゴシック" pitchFamily="8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DCB8CA19-C46F-44FE-BD58-2CD7D154A53A}" type="slidenum">
              <a:rPr lang="es-ES_tradnl"/>
              <a:pPr/>
              <a:t>37</a:t>
            </a:fld>
            <a:endParaRPr lang="es-ES_tradnl"/>
          </a:p>
        </p:txBody>
      </p:sp>
      <p:sp>
        <p:nvSpPr>
          <p:cNvPr id="76803" name="Rectangle 2"/>
          <p:cNvSpPr>
            <a:spLocks noGrp="1" noRot="1" noChangeAspect="1" noChangeArrowheads="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s-ES_tradnl" smtClean="0">
                <a:solidFill>
                  <a:srgbClr val="000000"/>
                </a:solidFill>
                <a:latin typeface="Times" pitchFamily="84" charset="0"/>
                <a:ea typeface="ＭＳ Ｐゴシック" pitchFamily="84" charset="-128"/>
              </a:rPr>
              <a:t>Chromosome 7 spans more than 158 million </a:t>
            </a:r>
            <a:r>
              <a:rPr lang="es-ES_tradnl" smtClean="0">
                <a:solidFill>
                  <a:srgbClr val="002BB8"/>
                </a:solidFill>
                <a:latin typeface="Times" pitchFamily="84" charset="0"/>
                <a:ea typeface="ＭＳ Ｐゴシック" pitchFamily="84" charset="-128"/>
              </a:rPr>
              <a:t>base pairs</a:t>
            </a:r>
            <a:r>
              <a:rPr lang="es-ES_tradnl" smtClean="0">
                <a:solidFill>
                  <a:srgbClr val="000000"/>
                </a:solidFill>
                <a:latin typeface="Times" pitchFamily="84" charset="0"/>
                <a:ea typeface="ＭＳ Ｐゴシック" pitchFamily="84" charset="-128"/>
              </a:rPr>
              <a:t> (the building material of </a:t>
            </a:r>
            <a:r>
              <a:rPr lang="es-ES_tradnl" smtClean="0">
                <a:solidFill>
                  <a:srgbClr val="002BB8"/>
                </a:solidFill>
                <a:latin typeface="Times" pitchFamily="84" charset="0"/>
                <a:ea typeface="ＭＳ Ｐゴシック" pitchFamily="84" charset="-128"/>
              </a:rPr>
              <a:t>DNA</a:t>
            </a:r>
            <a:r>
              <a:rPr lang="es-ES_tradnl" smtClean="0">
                <a:solidFill>
                  <a:srgbClr val="000000"/>
                </a:solidFill>
                <a:latin typeface="Times" pitchFamily="84" charset="0"/>
                <a:ea typeface="ＭＳ Ｐゴシック" pitchFamily="84" charset="-128"/>
              </a:rPr>
              <a:t>) and represents between 5 and 5.5 percent of the total DNA in </a:t>
            </a:r>
            <a:r>
              <a:rPr lang="es-ES_tradnl" smtClean="0">
                <a:solidFill>
                  <a:srgbClr val="002BB8"/>
                </a:solidFill>
                <a:latin typeface="Times" pitchFamily="84" charset="0"/>
                <a:ea typeface="ＭＳ Ｐゴシック" pitchFamily="84" charset="-128"/>
              </a:rPr>
              <a:t>cells</a:t>
            </a:r>
            <a:r>
              <a:rPr lang="es-ES_tradnl" smtClean="0">
                <a:solidFill>
                  <a:srgbClr val="000000"/>
                </a:solidFill>
                <a:latin typeface="Times" pitchFamily="84" charset="0"/>
                <a:ea typeface="ＭＳ Ｐゴシック" pitchFamily="84" charset="-128"/>
              </a:rPr>
              <a:t>.</a:t>
            </a:r>
          </a:p>
          <a:p>
            <a:pPr eaLnBrk="1" hangingPunct="1"/>
            <a:r>
              <a:rPr lang="es-ES_tradnl" smtClean="0">
                <a:solidFill>
                  <a:srgbClr val="000000"/>
                </a:solidFill>
                <a:latin typeface="Times" pitchFamily="84" charset="0"/>
                <a:ea typeface="ＭＳ Ｐゴシック" pitchFamily="84" charset="-128"/>
              </a:rPr>
              <a:t>Williams syndrome is caused by the deletion of genetic material from a portion of the long (q) arm of chromosome 7. The deleted region, which is located at position 11.23 (written as 7q11.23), is designated as the Williams syndrome critical region. This region includes more than 20 genes, and researchers believe that the characteristic features of Williams syndrome are probably related to the loss of multiple genes in this region.</a:t>
            </a:r>
          </a:p>
          <a:p>
            <a:pPr eaLnBrk="1" hangingPunct="1"/>
            <a:r>
              <a:rPr lang="es-ES_tradnl" smtClean="0">
                <a:solidFill>
                  <a:srgbClr val="082675"/>
                </a:solidFill>
                <a:latin typeface="Verdana" pitchFamily="84" charset="0"/>
                <a:ea typeface="ＭＳ Ｐゴシック" pitchFamily="84" charset="-128"/>
              </a:rPr>
              <a:t>Williams Syndrome is a rare disorder. Like Down's Syndrome it is caused by an abnormality in chromosomes, and shows a wide variation in ability from person to person. Williams People have a unique pattern of emotional, physical and mental strengths and weaknesses.</a:t>
            </a:r>
          </a:p>
          <a:p>
            <a:pPr eaLnBrk="1" hangingPunct="1"/>
            <a:r>
              <a:rPr lang="es-ES_tradnl" smtClean="0">
                <a:solidFill>
                  <a:srgbClr val="082675"/>
                </a:solidFill>
                <a:latin typeface="Verdana" pitchFamily="84" charset="0"/>
                <a:ea typeface="ＭＳ Ｐゴシック" pitchFamily="84" charset="-128"/>
              </a:rPr>
              <a:t>It is a non-hereditary syndrome which occurs at random and can effect brain development in varying degrees, combined with some physical effects or physical problems. These range from lack of co-ordination, slight muscle weakness, possible heart defects and occasional kidney damage. Hypercalcaemia - a high calcium level - is often discovered in infancy, and normal development is generally delayed.</a:t>
            </a:r>
          </a:p>
          <a:p>
            <a:pPr eaLnBrk="1" hangingPunct="1"/>
            <a:r>
              <a:rPr lang="es-ES_tradnl" smtClean="0">
                <a:solidFill>
                  <a:srgbClr val="082675"/>
                </a:solidFill>
                <a:latin typeface="Verdana" pitchFamily="84" charset="0"/>
                <a:ea typeface="ＭＳ Ｐゴシック" pitchFamily="84" charset="-128"/>
              </a:rPr>
              <a:t>The incidence is approximately 1 in 25,000. </a:t>
            </a:r>
            <a:endParaRPr lang="es-ES_tradnl" smtClean="0">
              <a:solidFill>
                <a:srgbClr val="000000"/>
              </a:solidFill>
              <a:latin typeface="Times" pitchFamily="84" charset="0"/>
              <a:ea typeface="ＭＳ Ｐゴシック" pitchFamily="84" charset="-128"/>
            </a:endParaRPr>
          </a:p>
          <a:p>
            <a:pPr eaLnBrk="1" hangingPunct="1"/>
            <a:endParaRPr lang="es-ES_tradnl" smtClean="0">
              <a:solidFill>
                <a:srgbClr val="000000"/>
              </a:solidFill>
              <a:latin typeface="Times" pitchFamily="84" charset="0"/>
              <a:ea typeface="ＭＳ Ｐゴシック" pitchFamily="84" charset="-128"/>
            </a:endParaRPr>
          </a:p>
          <a:p>
            <a:pPr eaLnBrk="1" hangingPunct="1"/>
            <a:r>
              <a:rPr lang="es-ES_tradnl" smtClean="0">
                <a:solidFill>
                  <a:srgbClr val="000000"/>
                </a:solidFill>
                <a:latin typeface="Times" pitchFamily="84" charset="0"/>
                <a:ea typeface="ＭＳ Ｐゴシック" pitchFamily="84" charset="-128"/>
              </a:rPr>
              <a:t>Chromosome 16 spans about 90 million </a:t>
            </a:r>
            <a:r>
              <a:rPr lang="es-ES_tradnl" smtClean="0">
                <a:solidFill>
                  <a:srgbClr val="002BB8"/>
                </a:solidFill>
                <a:latin typeface="Times" pitchFamily="84" charset="0"/>
                <a:ea typeface="ＭＳ Ｐゴシック" pitchFamily="84" charset="-128"/>
              </a:rPr>
              <a:t>base pairs</a:t>
            </a:r>
            <a:r>
              <a:rPr lang="es-ES_tradnl" smtClean="0">
                <a:solidFill>
                  <a:srgbClr val="000000"/>
                </a:solidFill>
                <a:latin typeface="Times" pitchFamily="84" charset="0"/>
                <a:ea typeface="ＭＳ Ｐゴシック" pitchFamily="84" charset="-128"/>
              </a:rPr>
              <a:t> (the building material of DNA) and represents just under 3 % of the total DNA in </a:t>
            </a:r>
            <a:r>
              <a:rPr lang="es-ES_tradnl" smtClean="0">
                <a:solidFill>
                  <a:srgbClr val="002BB8"/>
                </a:solidFill>
                <a:latin typeface="Times" pitchFamily="84" charset="0"/>
                <a:ea typeface="ＭＳ Ｐゴシック" pitchFamily="84" charset="-128"/>
              </a:rPr>
              <a:t>cells</a:t>
            </a:r>
            <a:r>
              <a:rPr lang="es-ES_tradnl" smtClean="0">
                <a:solidFill>
                  <a:srgbClr val="000000"/>
                </a:solidFill>
                <a:latin typeface="Times" pitchFamily="84" charset="0"/>
                <a:ea typeface="ＭＳ Ｐゴシック" pitchFamily="84" charset="-128"/>
              </a:rPr>
              <a:t>.</a:t>
            </a:r>
          </a:p>
          <a:p>
            <a:pPr eaLnBrk="1" hangingPunct="1"/>
            <a:r>
              <a:rPr lang="es-ES_tradnl" smtClean="0">
                <a:ea typeface="ＭＳ Ｐゴシック" pitchFamily="84" charset="-128"/>
              </a:rPr>
              <a:t>Este cariotipo es un ejemplo de deleción simple en un cromosoma. En este caso se ha perdido un segmento del brazo q, o brazo largo, del cromosoma 16 de la derecha. En este ejemplo particular hay dos cortes visibles microscópicamente dentro del brazo largo, que forman una deleción intersticial. Si hubiera un corte, ocasionando la pérdida de un extremo del cromosoma, se llamaría deleción terminal. El cariotipo se escribe así: 46,XX,del(16)(q13q22). La clave de la descripción del cariotipo es:</a:t>
            </a:r>
          </a:p>
          <a:p>
            <a:pPr eaLnBrk="1" hangingPunct="1"/>
            <a:r>
              <a:rPr lang="es-ES_tradnl" smtClean="0">
                <a:ea typeface="ＭＳ Ｐゴシック" pitchFamily="84" charset="-128"/>
              </a:rPr>
              <a:t>    * 46:  el número total de cromosomas.</a:t>
            </a:r>
          </a:p>
          <a:p>
            <a:pPr eaLnBrk="1" hangingPunct="1"/>
            <a:r>
              <a:rPr lang="es-ES_tradnl" smtClean="0">
                <a:ea typeface="ＭＳ Ｐゴシック" pitchFamily="84" charset="-128"/>
              </a:rPr>
              <a:t>    * XX:  los cromosomas sexuales (femeninos).</a:t>
            </a:r>
          </a:p>
          <a:p>
            <a:pPr eaLnBrk="1" hangingPunct="1"/>
            <a:r>
              <a:rPr lang="es-ES_tradnl" smtClean="0">
                <a:ea typeface="ＭＳ Ｐゴシック" pitchFamily="84" charset="-128"/>
              </a:rPr>
              <a:t>    * del(16):  deleción en el cromosoma 16.</a:t>
            </a:r>
          </a:p>
          <a:p>
            <a:pPr eaLnBrk="1" hangingPunct="1"/>
            <a:r>
              <a:rPr lang="es-ES_tradnl" smtClean="0">
                <a:ea typeface="ＭＳ Ｐゴシック" pitchFamily="84" charset="-128"/>
              </a:rPr>
              <a:t>    * (q13q22):  puntos de corte del segmento delecionado (o perdido).</a:t>
            </a:r>
          </a:p>
          <a:p>
            <a:pPr eaLnBrk="1" hangingPunct="1"/>
            <a:endParaRPr lang="es-ES_tradnl" smtClean="0">
              <a:solidFill>
                <a:srgbClr val="000000"/>
              </a:solidFill>
              <a:latin typeface="Times" pitchFamily="84" charset="0"/>
              <a:ea typeface="ＭＳ Ｐゴシック" pitchFamily="84" charset="-128"/>
            </a:endParaRPr>
          </a:p>
          <a:p>
            <a:pPr eaLnBrk="1" hangingPunct="1"/>
            <a:endParaRPr lang="es-ES" smtClean="0">
              <a:solidFill>
                <a:srgbClr val="000000"/>
              </a:solidFill>
              <a:latin typeface="Times" pitchFamily="84" charset="0"/>
              <a:ea typeface="ＭＳ Ｐゴシック" pitchFamily="8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BCF3DBC3-9B27-47E2-A943-7277EBB09092}" type="slidenum">
              <a:rPr lang="es-ES" smtClean="0">
                <a:latin typeface="Times New Roman" pitchFamily="18" charset="0"/>
              </a:rPr>
              <a:pPr/>
              <a:t>39</a:t>
            </a:fld>
            <a:endParaRPr lang="es-ES" smtClean="0">
              <a:latin typeface="Times New Roman" pitchFamily="18"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w="9525"/>
        </p:spPr>
        <p:txBody>
          <a:bodyPr/>
          <a:lstStyle/>
          <a:p>
            <a:endParaRPr lang="es-ES"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8D30A2F9-DBE3-401C-A6C9-84E71EF78E81}" type="slidenum">
              <a:rPr lang="es-ES_tradnl"/>
              <a:pPr/>
              <a:t>40</a:t>
            </a:fld>
            <a:endParaRPr lang="es-ES_tradnl"/>
          </a:p>
        </p:txBody>
      </p:sp>
      <p:sp>
        <p:nvSpPr>
          <p:cNvPr id="48131" name="Rectangle 2050"/>
          <p:cNvSpPr>
            <a:spLocks noGrp="1" noRot="1" noChangeAspect="1" noChangeArrowheads="1" noTextEdit="1"/>
          </p:cNvSpPr>
          <p:nvPr>
            <p:ph type="sldImg"/>
          </p:nvPr>
        </p:nvSpPr>
        <p:spPr>
          <a:ln/>
        </p:spPr>
      </p:sp>
      <p:sp>
        <p:nvSpPr>
          <p:cNvPr id="48132" name="Rectangle 2051"/>
          <p:cNvSpPr>
            <a:spLocks noGrp="1" noChangeArrowheads="1"/>
          </p:cNvSpPr>
          <p:nvPr>
            <p:ph type="body" idx="1"/>
          </p:nvPr>
        </p:nvSpPr>
        <p:spPr>
          <a:noFill/>
          <a:ln/>
        </p:spPr>
        <p:txBody>
          <a:bodyPr/>
          <a:lstStyle/>
          <a:p>
            <a:pPr eaLnBrk="1" hangingPunct="1"/>
            <a:endParaRPr lang="es-ES" smtClean="0">
              <a:ea typeface="ＭＳ Ｐゴシック" pitchFamily="8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773A1641-2149-406F-BF2B-27783952397B}" type="slidenum">
              <a:rPr lang="es-ES_tradnl"/>
              <a:pPr/>
              <a:t>41</a:t>
            </a:fld>
            <a:endParaRPr lang="es-ES_tradnl"/>
          </a:p>
        </p:txBody>
      </p:sp>
      <p:sp>
        <p:nvSpPr>
          <p:cNvPr id="50179" name="Rectangle 2050"/>
          <p:cNvSpPr>
            <a:spLocks noGrp="1" noRot="1" noChangeAspect="1" noChangeArrowheads="1" noTextEdit="1"/>
          </p:cNvSpPr>
          <p:nvPr>
            <p:ph type="sldImg"/>
          </p:nvPr>
        </p:nvSpPr>
        <p:spPr>
          <a:ln/>
        </p:spPr>
      </p:sp>
      <p:sp>
        <p:nvSpPr>
          <p:cNvPr id="50180" name="Rectangle 2051"/>
          <p:cNvSpPr>
            <a:spLocks noGrp="1" noChangeArrowheads="1"/>
          </p:cNvSpPr>
          <p:nvPr>
            <p:ph type="body" idx="1"/>
          </p:nvPr>
        </p:nvSpPr>
        <p:spPr>
          <a:noFill/>
          <a:ln/>
        </p:spPr>
        <p:txBody>
          <a:bodyPr/>
          <a:lstStyle/>
          <a:p>
            <a:pPr eaLnBrk="1" hangingPunct="1"/>
            <a:endParaRPr lang="es-ES" smtClean="0">
              <a:ea typeface="ＭＳ Ｐゴシック" pitchFamily="8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F175BABD-A18B-47CD-A267-B5EDA9238308}" type="datetimeFigureOut">
              <a:rPr lang="es-ES" smtClean="0"/>
              <a:pPr/>
              <a:t>19/04/2013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C9181FD-2084-4283-A30E-6DF4D7065C77}"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175BABD-A18B-47CD-A267-B5EDA9238308}" type="datetimeFigureOut">
              <a:rPr lang="es-ES" smtClean="0"/>
              <a:pPr/>
              <a:t>19/04/2013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C9181FD-2084-4283-A30E-6DF4D7065C77}"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175BABD-A18B-47CD-A267-B5EDA9238308}" type="datetimeFigureOut">
              <a:rPr lang="es-ES" smtClean="0"/>
              <a:pPr/>
              <a:t>19/04/2013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C9181FD-2084-4283-A30E-6DF4D7065C77}" type="slidenum">
              <a:rPr lang="es-ES" smtClean="0"/>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ítulo y texto e imágenes prediseñada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4038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imágenes prediseñadas"/>
          <p:cNvSpPr>
            <a:spLocks noGrp="1"/>
          </p:cNvSpPr>
          <p:nvPr>
            <p:ph type="clipArt" sz="half" idx="2"/>
          </p:nvPr>
        </p:nvSpPr>
        <p:spPr>
          <a:xfrm>
            <a:off x="4648200" y="1600200"/>
            <a:ext cx="4038600" cy="4525963"/>
          </a:xfrm>
          <a:prstGeom prst="rect">
            <a:avLst/>
          </a:prstGeom>
        </p:spPr>
        <p:txBody>
          <a:bodyPr/>
          <a:lstStyle/>
          <a:p>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ítulo, objetos y text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r>
              <a:rPr lang="es-ES"/>
              <a:t>Mirel Nervenis</a:t>
            </a:r>
          </a:p>
        </p:txBody>
      </p:sp>
      <p:sp>
        <p:nvSpPr>
          <p:cNvPr id="7" name="Rectangle 6"/>
          <p:cNvSpPr>
            <a:spLocks noGrp="1" noChangeArrowheads="1"/>
          </p:cNvSpPr>
          <p:nvPr>
            <p:ph type="sldNum" sz="quarter" idx="12"/>
          </p:nvPr>
        </p:nvSpPr>
        <p:spPr>
          <a:ln/>
        </p:spPr>
        <p:txBody>
          <a:bodyPr/>
          <a:lstStyle>
            <a:lvl1pPr>
              <a:defRPr/>
            </a:lvl1pPr>
          </a:lstStyle>
          <a:p>
            <a:pPr>
              <a:defRPr/>
            </a:pPr>
            <a:fld id="{1F5C754E-871B-45FD-BE61-F0891B06F2C0}" type="slidenum">
              <a:rPr lang="es-ES"/>
              <a:pPr>
                <a:defRPr/>
              </a:pPr>
              <a:t>‹Nº›</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1150938" y="214313"/>
            <a:ext cx="7793037" cy="1462087"/>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1182688" y="2017713"/>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145088" y="2017713"/>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1162050" y="6243638"/>
            <a:ext cx="1905000" cy="457200"/>
          </a:xfrm>
        </p:spPr>
        <p:txBody>
          <a:bodyPr/>
          <a:lstStyle>
            <a:lvl1pPr>
              <a:defRPr/>
            </a:lvl1pPr>
          </a:lstStyle>
          <a:p>
            <a:endParaRPr lang="en-US"/>
          </a:p>
        </p:txBody>
      </p:sp>
      <p:sp>
        <p:nvSpPr>
          <p:cNvPr id="6" name="5 Marcador de pie de página"/>
          <p:cNvSpPr>
            <a:spLocks noGrp="1"/>
          </p:cNvSpPr>
          <p:nvPr>
            <p:ph type="ftr" sz="quarter" idx="11"/>
          </p:nvPr>
        </p:nvSpPr>
        <p:spPr>
          <a:xfrm>
            <a:off x="3657600" y="6243638"/>
            <a:ext cx="2895600" cy="457200"/>
          </a:xfrm>
        </p:spPr>
        <p:txBody>
          <a:bodyPr/>
          <a:lstStyle>
            <a:lvl1pPr>
              <a:defRPr/>
            </a:lvl1pPr>
          </a:lstStyle>
          <a:p>
            <a:endParaRPr lang="en-US"/>
          </a:p>
        </p:txBody>
      </p:sp>
      <p:sp>
        <p:nvSpPr>
          <p:cNvPr id="7" name="6 Marcador de número de diapositiva"/>
          <p:cNvSpPr>
            <a:spLocks noGrp="1"/>
          </p:cNvSpPr>
          <p:nvPr>
            <p:ph type="sldNum" sz="quarter" idx="12"/>
          </p:nvPr>
        </p:nvSpPr>
        <p:spPr>
          <a:xfrm>
            <a:off x="7042150" y="6243638"/>
            <a:ext cx="1905000" cy="457200"/>
          </a:xfrm>
        </p:spPr>
        <p:txBody>
          <a:bodyPr/>
          <a:lstStyle>
            <a:lvl1pPr>
              <a:defRPr/>
            </a:lvl1pPr>
          </a:lstStyle>
          <a:p>
            <a:fld id="{88C4E786-8525-49B7-81F8-951458E82ABB}" type="slidenum">
              <a:rPr lang="en-US"/>
              <a:pPr/>
              <a:t>‹Nº›</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1150938" y="214313"/>
            <a:ext cx="7793037" cy="1462087"/>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1182688" y="2017713"/>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5145088" y="2017713"/>
            <a:ext cx="38100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5145088" y="4151313"/>
            <a:ext cx="38100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fecha"/>
          <p:cNvSpPr>
            <a:spLocks noGrp="1"/>
          </p:cNvSpPr>
          <p:nvPr>
            <p:ph type="dt" sz="half" idx="10"/>
          </p:nvPr>
        </p:nvSpPr>
        <p:spPr>
          <a:xfrm>
            <a:off x="1162050" y="6243638"/>
            <a:ext cx="1905000" cy="457200"/>
          </a:xfrm>
        </p:spPr>
        <p:txBody>
          <a:bodyPr/>
          <a:lstStyle>
            <a:lvl1pPr>
              <a:defRPr/>
            </a:lvl1pPr>
          </a:lstStyle>
          <a:p>
            <a:endParaRPr lang="en-US"/>
          </a:p>
        </p:txBody>
      </p:sp>
      <p:sp>
        <p:nvSpPr>
          <p:cNvPr id="7" name="6 Marcador de pie de página"/>
          <p:cNvSpPr>
            <a:spLocks noGrp="1"/>
          </p:cNvSpPr>
          <p:nvPr>
            <p:ph type="ftr" sz="quarter" idx="11"/>
          </p:nvPr>
        </p:nvSpPr>
        <p:spPr>
          <a:xfrm>
            <a:off x="3657600" y="6243638"/>
            <a:ext cx="2895600" cy="457200"/>
          </a:xfrm>
        </p:spPr>
        <p:txBody>
          <a:bodyPr/>
          <a:lstStyle>
            <a:lvl1pPr>
              <a:defRPr/>
            </a:lvl1pPr>
          </a:lstStyle>
          <a:p>
            <a:endParaRPr lang="en-US"/>
          </a:p>
        </p:txBody>
      </p:sp>
      <p:sp>
        <p:nvSpPr>
          <p:cNvPr id="8" name="7 Marcador de número de diapositiva"/>
          <p:cNvSpPr>
            <a:spLocks noGrp="1"/>
          </p:cNvSpPr>
          <p:nvPr>
            <p:ph type="sldNum" sz="quarter" idx="12"/>
          </p:nvPr>
        </p:nvSpPr>
        <p:spPr>
          <a:xfrm>
            <a:off x="7042150" y="6243638"/>
            <a:ext cx="1905000" cy="457200"/>
          </a:xfrm>
        </p:spPr>
        <p:txBody>
          <a:bodyPr/>
          <a:lstStyle>
            <a:lvl1pPr>
              <a:defRPr/>
            </a:lvl1pPr>
          </a:lstStyle>
          <a:p>
            <a:fld id="{D470ECC8-801C-4137-86E3-F2F23AF36D7A}" type="slidenum">
              <a:rPr lang="en-US"/>
              <a:pPr/>
              <a:t>‹Nº›</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OverObj">
  <p:cSld name="Título y texto encima de l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150938" y="214313"/>
            <a:ext cx="7793037" cy="1462087"/>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1182688" y="2017713"/>
            <a:ext cx="77724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1182688" y="4151313"/>
            <a:ext cx="77724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1162050" y="6243638"/>
            <a:ext cx="1905000" cy="457200"/>
          </a:xfrm>
        </p:spPr>
        <p:txBody>
          <a:bodyPr/>
          <a:lstStyle>
            <a:lvl1pPr>
              <a:defRPr/>
            </a:lvl1pPr>
          </a:lstStyle>
          <a:p>
            <a:endParaRPr lang="en-US"/>
          </a:p>
        </p:txBody>
      </p:sp>
      <p:sp>
        <p:nvSpPr>
          <p:cNvPr id="6" name="5 Marcador de pie de página"/>
          <p:cNvSpPr>
            <a:spLocks noGrp="1"/>
          </p:cNvSpPr>
          <p:nvPr>
            <p:ph type="ftr" sz="quarter" idx="11"/>
          </p:nvPr>
        </p:nvSpPr>
        <p:spPr>
          <a:xfrm>
            <a:off x="3657600" y="6243638"/>
            <a:ext cx="2895600" cy="457200"/>
          </a:xfrm>
        </p:spPr>
        <p:txBody>
          <a:bodyPr/>
          <a:lstStyle>
            <a:lvl1pPr>
              <a:defRPr/>
            </a:lvl1pPr>
          </a:lstStyle>
          <a:p>
            <a:endParaRPr lang="en-US"/>
          </a:p>
        </p:txBody>
      </p:sp>
      <p:sp>
        <p:nvSpPr>
          <p:cNvPr id="7" name="6 Marcador de número de diapositiva"/>
          <p:cNvSpPr>
            <a:spLocks noGrp="1"/>
          </p:cNvSpPr>
          <p:nvPr>
            <p:ph type="sldNum" sz="quarter" idx="12"/>
          </p:nvPr>
        </p:nvSpPr>
        <p:spPr>
          <a:xfrm>
            <a:off x="7042150" y="6243638"/>
            <a:ext cx="1905000" cy="457200"/>
          </a:xfrm>
        </p:spPr>
        <p:txBody>
          <a:bodyPr/>
          <a:lstStyle>
            <a:lvl1pPr>
              <a:defRPr/>
            </a:lvl1pPr>
          </a:lstStyle>
          <a:p>
            <a:fld id="{BE1CB7C2-1163-4D45-A2F3-F07635FF955C}" type="slidenum">
              <a:rPr lang="en-US"/>
              <a:pPr/>
              <a:t>‹Nº›</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verTx">
  <p:cSld name="Título y objetos encima del texto">
    <p:spTree>
      <p:nvGrpSpPr>
        <p:cNvPr id="1" name=""/>
        <p:cNvGrpSpPr/>
        <p:nvPr/>
      </p:nvGrpSpPr>
      <p:grpSpPr>
        <a:xfrm>
          <a:off x="0" y="0"/>
          <a:ext cx="0" cy="0"/>
          <a:chOff x="0" y="0"/>
          <a:chExt cx="0" cy="0"/>
        </a:xfrm>
      </p:grpSpPr>
      <p:sp>
        <p:nvSpPr>
          <p:cNvPr id="2" name="1 Título"/>
          <p:cNvSpPr>
            <a:spLocks noGrp="1"/>
          </p:cNvSpPr>
          <p:nvPr>
            <p:ph type="title"/>
          </p:nvPr>
        </p:nvSpPr>
        <p:spPr>
          <a:xfrm>
            <a:off x="1150938" y="214313"/>
            <a:ext cx="7793037" cy="1462087"/>
          </a:xfr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1182688" y="2017713"/>
            <a:ext cx="77724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1182688" y="4151313"/>
            <a:ext cx="77724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1162050" y="6243638"/>
            <a:ext cx="1905000" cy="457200"/>
          </a:xfrm>
        </p:spPr>
        <p:txBody>
          <a:bodyPr/>
          <a:lstStyle>
            <a:lvl1pPr>
              <a:defRPr/>
            </a:lvl1pPr>
          </a:lstStyle>
          <a:p>
            <a:endParaRPr lang="en-US"/>
          </a:p>
        </p:txBody>
      </p:sp>
      <p:sp>
        <p:nvSpPr>
          <p:cNvPr id="6" name="5 Marcador de pie de página"/>
          <p:cNvSpPr>
            <a:spLocks noGrp="1"/>
          </p:cNvSpPr>
          <p:nvPr>
            <p:ph type="ftr" sz="quarter" idx="11"/>
          </p:nvPr>
        </p:nvSpPr>
        <p:spPr>
          <a:xfrm>
            <a:off x="3657600" y="6243638"/>
            <a:ext cx="2895600" cy="457200"/>
          </a:xfrm>
        </p:spPr>
        <p:txBody>
          <a:bodyPr/>
          <a:lstStyle>
            <a:lvl1pPr>
              <a:defRPr/>
            </a:lvl1pPr>
          </a:lstStyle>
          <a:p>
            <a:endParaRPr lang="en-US"/>
          </a:p>
        </p:txBody>
      </p:sp>
      <p:sp>
        <p:nvSpPr>
          <p:cNvPr id="7" name="6 Marcador de número de diapositiva"/>
          <p:cNvSpPr>
            <a:spLocks noGrp="1"/>
          </p:cNvSpPr>
          <p:nvPr>
            <p:ph type="sldNum" sz="quarter" idx="12"/>
          </p:nvPr>
        </p:nvSpPr>
        <p:spPr>
          <a:xfrm>
            <a:off x="7042150" y="6243638"/>
            <a:ext cx="1905000" cy="457200"/>
          </a:xfrm>
        </p:spPr>
        <p:txBody>
          <a:bodyPr/>
          <a:lstStyle>
            <a:lvl1pPr>
              <a:defRPr/>
            </a:lvl1pPr>
          </a:lstStyle>
          <a:p>
            <a:fld id="{4E460992-5EF3-463B-9D17-0F04B0D81405}" type="slidenum">
              <a:rPr lang="en-US"/>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175BABD-A18B-47CD-A267-B5EDA9238308}" type="datetimeFigureOut">
              <a:rPr lang="es-ES" smtClean="0"/>
              <a:pPr/>
              <a:t>19/04/2013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C9181FD-2084-4283-A30E-6DF4D7065C77}"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175BABD-A18B-47CD-A267-B5EDA9238308}" type="datetimeFigureOut">
              <a:rPr lang="es-ES" smtClean="0"/>
              <a:pPr/>
              <a:t>19/04/2013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C9181FD-2084-4283-A30E-6DF4D7065C77}"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F175BABD-A18B-47CD-A267-B5EDA9238308}" type="datetimeFigureOut">
              <a:rPr lang="es-ES" smtClean="0"/>
              <a:pPr/>
              <a:t>19/04/2013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C9181FD-2084-4283-A30E-6DF4D7065C77}"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F175BABD-A18B-47CD-A267-B5EDA9238308}" type="datetimeFigureOut">
              <a:rPr lang="es-ES" smtClean="0"/>
              <a:pPr/>
              <a:t>19/04/2013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5C9181FD-2084-4283-A30E-6DF4D7065C77}"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F175BABD-A18B-47CD-A267-B5EDA9238308}" type="datetimeFigureOut">
              <a:rPr lang="es-ES" smtClean="0"/>
              <a:pPr/>
              <a:t>19/04/2013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5C9181FD-2084-4283-A30E-6DF4D7065C77}"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175BABD-A18B-47CD-A267-B5EDA9238308}" type="datetimeFigureOut">
              <a:rPr lang="es-ES" smtClean="0"/>
              <a:pPr/>
              <a:t>19/04/2013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5C9181FD-2084-4283-A30E-6DF4D7065C77}"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175BABD-A18B-47CD-A267-B5EDA9238308}" type="datetimeFigureOut">
              <a:rPr lang="es-ES" smtClean="0"/>
              <a:pPr/>
              <a:t>19/04/2013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C9181FD-2084-4283-A30E-6DF4D7065C77}"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175BABD-A18B-47CD-A267-B5EDA9238308}" type="datetimeFigureOut">
              <a:rPr lang="es-ES" smtClean="0"/>
              <a:pPr/>
              <a:t>19/04/2013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C9181FD-2084-4283-A30E-6DF4D7065C77}"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75BABD-A18B-47CD-A267-B5EDA9238308}" type="datetimeFigureOut">
              <a:rPr lang="es-ES" smtClean="0"/>
              <a:pPr/>
              <a:t>19/04/2013</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9181FD-2084-4283-A30E-6DF4D7065C77}" type="slidenum">
              <a:rPr lang="es-ES" smtClean="0"/>
              <a:pPr/>
              <a:t>‹Nº›</a:t>
            </a:fld>
            <a:endParaRPr lang="es-ES"/>
          </a:p>
        </p:txBody>
      </p:sp>
      <p:sp>
        <p:nvSpPr>
          <p:cNvPr id="7" name="Rectangle 12"/>
          <p:cNvSpPr>
            <a:spLocks noChangeArrowheads="1"/>
          </p:cNvSpPr>
          <p:nvPr userDrawn="1"/>
        </p:nvSpPr>
        <p:spPr bwMode="auto">
          <a:xfrm>
            <a:off x="441325" y="492125"/>
            <a:ext cx="8670925" cy="857250"/>
          </a:xfrm>
          <a:prstGeom prst="rect">
            <a:avLst/>
          </a:prstGeom>
          <a:solidFill>
            <a:schemeClr val="bg1"/>
          </a:solidFill>
          <a:ln w="28575">
            <a:noFill/>
            <a:miter lim="800000"/>
            <a:headEnd/>
            <a:tailEnd type="none" w="lg" len="lg"/>
          </a:ln>
          <a:effectLst/>
        </p:spPr>
        <p:txBody>
          <a:bodyPr wrap="none" anchor="ctr"/>
          <a:lstStyle/>
          <a:p>
            <a:endParaRPr lang="es-ES"/>
          </a:p>
        </p:txBody>
      </p:sp>
      <p:sp>
        <p:nvSpPr>
          <p:cNvPr id="8" name="Line 13"/>
          <p:cNvSpPr>
            <a:spLocks noChangeShapeType="1"/>
          </p:cNvSpPr>
          <p:nvPr userDrawn="1"/>
        </p:nvSpPr>
        <p:spPr bwMode="auto">
          <a:xfrm flipV="1">
            <a:off x="9112250" y="15875"/>
            <a:ext cx="1588" cy="1676400"/>
          </a:xfrm>
          <a:prstGeom prst="line">
            <a:avLst/>
          </a:prstGeom>
          <a:noFill/>
          <a:ln w="12700">
            <a:solidFill>
              <a:schemeClr val="tx1"/>
            </a:solidFill>
            <a:round/>
            <a:headEnd/>
            <a:tailEnd type="none" w="lg" len="lg"/>
          </a:ln>
          <a:effectLst/>
        </p:spPr>
        <p:txBody>
          <a:bodyPr wrap="none" anchor="ctr"/>
          <a:lstStyle/>
          <a:p>
            <a:endParaRPr lang="es-ES"/>
          </a:p>
        </p:txBody>
      </p:sp>
      <p:sp>
        <p:nvSpPr>
          <p:cNvPr id="9" name="Rectangle 14"/>
          <p:cNvSpPr>
            <a:spLocks noChangeArrowheads="1"/>
          </p:cNvSpPr>
          <p:nvPr userDrawn="1"/>
        </p:nvSpPr>
        <p:spPr bwMode="auto">
          <a:xfrm>
            <a:off x="5054600" y="0"/>
            <a:ext cx="4089400" cy="381000"/>
          </a:xfrm>
          <a:prstGeom prst="rect">
            <a:avLst/>
          </a:prstGeom>
          <a:solidFill>
            <a:srgbClr val="FFCC00"/>
          </a:solidFill>
          <a:ln w="9525">
            <a:noFill/>
            <a:miter lim="800000"/>
            <a:headEnd/>
            <a:tailEnd/>
          </a:ln>
          <a:effectLst/>
        </p:spPr>
        <p:txBody>
          <a:bodyPr wrap="none" lIns="92075" tIns="46038" rIns="92075" bIns="46038" anchor="ctr"/>
          <a:lstStyle/>
          <a:p>
            <a:pPr defTabSz="762000" eaLnBrk="0" hangingPunct="0"/>
            <a:r>
              <a:rPr lang="es-ES_tradnl" sz="900">
                <a:latin typeface="Arial Black" pitchFamily="34" charset="0"/>
              </a:rPr>
              <a:t>Biología y Geología 4º ESO</a:t>
            </a:r>
          </a:p>
        </p:txBody>
      </p:sp>
      <p:sp>
        <p:nvSpPr>
          <p:cNvPr id="10" name="Rectangle 15"/>
          <p:cNvSpPr>
            <a:spLocks noChangeArrowheads="1"/>
          </p:cNvSpPr>
          <p:nvPr userDrawn="1"/>
        </p:nvSpPr>
        <p:spPr bwMode="auto">
          <a:xfrm>
            <a:off x="4448175" y="0"/>
            <a:ext cx="611188" cy="381000"/>
          </a:xfrm>
          <a:prstGeom prst="rect">
            <a:avLst/>
          </a:prstGeom>
          <a:solidFill>
            <a:srgbClr val="33CCFF"/>
          </a:solidFill>
          <a:ln w="3175">
            <a:noFill/>
            <a:miter lim="800000"/>
            <a:headEnd/>
            <a:tailEnd/>
          </a:ln>
          <a:effectLst/>
        </p:spPr>
        <p:txBody>
          <a:bodyPr wrap="none" lIns="92075" tIns="46038" rIns="92075" bIns="46038" anchor="ctr"/>
          <a:lstStyle/>
          <a:p>
            <a:pPr algn="ctr" defTabSz="762000" eaLnBrk="0" hangingPunct="0"/>
            <a:endParaRPr lang="es-ES_tradnl" sz="1400"/>
          </a:p>
        </p:txBody>
      </p:sp>
      <p:sp>
        <p:nvSpPr>
          <p:cNvPr id="11" name="Rectangle 16"/>
          <p:cNvSpPr>
            <a:spLocks noChangeArrowheads="1"/>
          </p:cNvSpPr>
          <p:nvPr userDrawn="1"/>
        </p:nvSpPr>
        <p:spPr bwMode="auto">
          <a:xfrm>
            <a:off x="0" y="0"/>
            <a:ext cx="4460875" cy="390525"/>
          </a:xfrm>
          <a:prstGeom prst="rect">
            <a:avLst/>
          </a:prstGeom>
          <a:solidFill>
            <a:srgbClr val="0ED47A"/>
          </a:solidFill>
          <a:ln w="3175">
            <a:noFill/>
            <a:miter lim="800000"/>
            <a:headEnd/>
            <a:tailEnd type="none" w="lg" len="lg"/>
          </a:ln>
          <a:effectLst/>
        </p:spPr>
        <p:txBody>
          <a:bodyPr anchor="ctr"/>
          <a:lstStyle/>
          <a:p>
            <a:pPr eaLnBrk="0" hangingPunct="0">
              <a:lnSpc>
                <a:spcPct val="80000"/>
              </a:lnSpc>
            </a:pPr>
            <a:r>
              <a:rPr lang="es-ES_tradnl" sz="1200">
                <a:latin typeface="Arial Black" pitchFamily="34" charset="0"/>
              </a:rPr>
              <a:t>GENÉTICA LEYES DE MENDEL</a:t>
            </a:r>
          </a:p>
          <a:p>
            <a:pPr eaLnBrk="0" hangingPunct="0">
              <a:lnSpc>
                <a:spcPct val="80000"/>
              </a:lnSpc>
            </a:pPr>
            <a:r>
              <a:rPr lang="es-ES_tradnl" sz="1200">
                <a:latin typeface="Arial Black" pitchFamily="34" charset="0"/>
              </a:rPr>
              <a:t> </a:t>
            </a:r>
          </a:p>
        </p:txBody>
      </p:sp>
      <p:sp>
        <p:nvSpPr>
          <p:cNvPr id="12" name="Rectangle 17"/>
          <p:cNvSpPr>
            <a:spLocks noChangeArrowheads="1"/>
          </p:cNvSpPr>
          <p:nvPr userDrawn="1"/>
        </p:nvSpPr>
        <p:spPr bwMode="auto">
          <a:xfrm>
            <a:off x="0" y="333375"/>
            <a:ext cx="9144000" cy="201613"/>
          </a:xfrm>
          <a:prstGeom prst="rect">
            <a:avLst/>
          </a:prstGeom>
          <a:solidFill>
            <a:srgbClr val="FFFF99"/>
          </a:solidFill>
          <a:ln w="9525">
            <a:noFill/>
            <a:miter lim="800000"/>
            <a:headEnd/>
            <a:tailEnd/>
          </a:ln>
          <a:effectLst/>
        </p:spPr>
        <p:txBody>
          <a:bodyPr wrap="none" anchor="ctr"/>
          <a:lstStyle/>
          <a:p>
            <a:endParaRPr lang="es-E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virtual.epm.br/cursos/genetica/htm/figuras/homehet.gif" TargetMode="Externa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8.png"/><Relationship Id="rId2" Type="http://schemas.openxmlformats.org/officeDocument/2006/relationships/slideLayout" Target="../slideLayouts/slideLayout17.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pecas.net/imagen/lgcara2.gi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16.xml"/><Relationship Id="rId1" Type="http://schemas.openxmlformats.org/officeDocument/2006/relationships/vmlDrawing" Target="../drawings/vmlDrawing2.vml"/><Relationship Id="rId6" Type="http://schemas.openxmlformats.org/officeDocument/2006/relationships/image" Target="../media/image21.wmf"/><Relationship Id="rId5" Type="http://schemas.openxmlformats.org/officeDocument/2006/relationships/oleObject" Target="../embeddings/Documento_de_Microsoft_Word_97-20031.doc"/><Relationship Id="rId4" Type="http://schemas.openxmlformats.org/officeDocument/2006/relationships/oleObject" Target="../embeddings/oleObject4.bin"/></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kedadas.com/guitarinfo/Imagenes/Pildoras%20calvicie.jpg" TargetMode="External"/><Relationship Id="rId1" Type="http://schemas.openxmlformats.org/officeDocument/2006/relationships/slideLayout" Target="../slideLayouts/slideLayout12.xml"/><Relationship Id="rId5" Type="http://schemas.openxmlformats.org/officeDocument/2006/relationships/image" Target="../media/image25.jpeg"/><Relationship Id="rId4" Type="http://schemas.openxmlformats.org/officeDocument/2006/relationships/hyperlink" Target="http://www.galeon.com/estilista/tratamientos/calvicie.jp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www.rainforestsearch.com/images/2pythons.jpg" TargetMode="External"/><Relationship Id="rId13"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29.jpeg"/><Relationship Id="rId12" Type="http://schemas.openxmlformats.org/officeDocument/2006/relationships/hyperlink" Target="http://www.ferretdesigns.com/designs/cauliflower%20160x200.jpg" TargetMode="External"/><Relationship Id="rId2" Type="http://schemas.openxmlformats.org/officeDocument/2006/relationships/hyperlink" Target="http://www.alligatorfarm.com/new/nl_3_00/images/albino1.JPG" TargetMode="External"/><Relationship Id="rId1" Type="http://schemas.openxmlformats.org/officeDocument/2006/relationships/slideLayout" Target="../slideLayouts/slideLayout16.xml"/><Relationship Id="rId6" Type="http://schemas.openxmlformats.org/officeDocument/2006/relationships/hyperlink" Target="http://images.google.com/imgres?imgurl=www.cas.muohio.edu/~wilsonkg/genetics/Mendel/humanped/albino/Fig2p14.jpg&amp;imgrefurl=http://www.cas.muohio.edu/~wilsonkg/genetics/Mendel/humanped/albino/albino.htm&amp;h=480&amp;w=527&amp;prev=/images?q=albino&amp;start=460&amp;svnum=10&amp;hl=es&amp;sa=N" TargetMode="External"/><Relationship Id="rId11" Type="http://schemas.openxmlformats.org/officeDocument/2006/relationships/image" Target="../media/image31.jpeg"/><Relationship Id="rId5" Type="http://schemas.openxmlformats.org/officeDocument/2006/relationships/image" Target="../media/image28.jpeg"/><Relationship Id="rId10" Type="http://schemas.openxmlformats.org/officeDocument/2006/relationships/hyperlink" Target="http://www.sandiegozoo.org/images/whatsnew/onya2.jpg" TargetMode="External"/><Relationship Id="rId4" Type="http://schemas.openxmlformats.org/officeDocument/2006/relationships/hyperlink" Target="http://images.google.com/imgres?imgurl=www.hedweb.com/animimag/gorilalb.jpg&amp;imgrefurl=http://www.hedweb.com/animimag/gorilalb.htm&amp;h=414&amp;w=310&amp;prev=/images?q=albino&amp;start=360&amp;svnum=10&amp;hl=es&amp;sa=N" TargetMode="External"/><Relationship Id="rId9"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1.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jic.bbsrc.ac.uk/germplas/pisum/zgs4f1.gif"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9.png"/><Relationship Id="rId1" Type="http://schemas.openxmlformats.org/officeDocument/2006/relationships/slideLayout" Target="../slideLayouts/slideLayout13.xml"/><Relationship Id="rId5" Type="http://schemas.openxmlformats.org/officeDocument/2006/relationships/image" Target="../media/image54.png"/><Relationship Id="rId4" Type="http://schemas.openxmlformats.org/officeDocument/2006/relationships/image" Target="../media/image53.png"/></Relationships>
</file>

<file path=ppt/slides/_rels/slide3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3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74" name="Picture 10" descr="https://encrypted-tbn1.gstatic.com/images?q=tbn:ANd9GcTvOhd6-n2-toY5mn7BPADJAfrgIB8sorlpeV4SxR28X9q750K9"/>
          <p:cNvPicPr>
            <a:picLocks noChangeAspect="1" noChangeArrowheads="1"/>
          </p:cNvPicPr>
          <p:nvPr/>
        </p:nvPicPr>
        <p:blipFill>
          <a:blip r:embed="rId2"/>
          <a:srcRect/>
          <a:stretch>
            <a:fillRect/>
          </a:stretch>
        </p:blipFill>
        <p:spPr bwMode="auto">
          <a:xfrm>
            <a:off x="0" y="857232"/>
            <a:ext cx="4653940" cy="3571900"/>
          </a:xfrm>
          <a:prstGeom prst="rect">
            <a:avLst/>
          </a:prstGeom>
          <a:noFill/>
        </p:spPr>
      </p:pic>
      <p:sp>
        <p:nvSpPr>
          <p:cNvPr id="2" name="1 Título"/>
          <p:cNvSpPr>
            <a:spLocks noGrp="1"/>
          </p:cNvSpPr>
          <p:nvPr>
            <p:ph type="title"/>
          </p:nvPr>
        </p:nvSpPr>
        <p:spPr>
          <a:xfrm>
            <a:off x="3428992" y="1643050"/>
            <a:ext cx="5072098" cy="1500198"/>
          </a:xfrm>
        </p:spPr>
        <p:style>
          <a:lnRef idx="2">
            <a:schemeClr val="accent1"/>
          </a:lnRef>
          <a:fillRef idx="1">
            <a:schemeClr val="lt1"/>
          </a:fillRef>
          <a:effectRef idx="0">
            <a:schemeClr val="accent1"/>
          </a:effectRef>
          <a:fontRef idx="minor">
            <a:schemeClr val="dk1"/>
          </a:fontRef>
        </p:style>
        <p:txBody>
          <a:bodyPr>
            <a:normAutofit fontScale="90000"/>
          </a:bodyPr>
          <a:lstStyle/>
          <a:p>
            <a:r>
              <a:rPr lang="es-CO" dirty="0" smtClean="0"/>
              <a:t/>
            </a:r>
            <a:br>
              <a:rPr lang="es-CO" dirty="0" smtClean="0"/>
            </a:br>
            <a:r>
              <a:rPr lang="es-CO" dirty="0" smtClean="0"/>
              <a:t/>
            </a:r>
            <a:br>
              <a:rPr lang="es-CO" dirty="0" smtClean="0"/>
            </a:br>
            <a:r>
              <a:rPr lang="es-CO" dirty="0" smtClean="0"/>
              <a:t/>
            </a:r>
            <a:br>
              <a:rPr lang="es-CO" dirty="0" smtClean="0"/>
            </a:br>
            <a:r>
              <a:rPr lang="es-CO" dirty="0" smtClean="0"/>
              <a:t/>
            </a:r>
            <a:br>
              <a:rPr lang="es-CO" dirty="0" smtClean="0"/>
            </a:br>
            <a:r>
              <a:rPr lang="es-CO" dirty="0" smtClean="0">
                <a:solidFill>
                  <a:schemeClr val="accent1">
                    <a:lumMod val="50000"/>
                  </a:schemeClr>
                </a:solidFill>
              </a:rPr>
              <a:t>Explicación Corta </a:t>
            </a:r>
            <a:br>
              <a:rPr lang="es-CO" dirty="0" smtClean="0">
                <a:solidFill>
                  <a:schemeClr val="accent1">
                    <a:lumMod val="50000"/>
                  </a:schemeClr>
                </a:solidFill>
              </a:rPr>
            </a:br>
            <a:r>
              <a:rPr lang="es-CO" dirty="0" smtClean="0">
                <a:solidFill>
                  <a:schemeClr val="accent1">
                    <a:lumMod val="50000"/>
                  </a:schemeClr>
                </a:solidFill>
              </a:rPr>
              <a:t>Genética</a:t>
            </a:r>
            <a:r>
              <a:rPr lang="es-CO" dirty="0" smtClean="0"/>
              <a:t/>
            </a:r>
            <a:br>
              <a:rPr lang="es-CO" dirty="0" smtClean="0"/>
            </a:br>
            <a:r>
              <a:rPr lang="es-CO" dirty="0" smtClean="0"/>
              <a:t/>
            </a:r>
            <a:br>
              <a:rPr lang="es-CO" dirty="0" smtClean="0"/>
            </a:br>
            <a:r>
              <a:rPr lang="es-CO" dirty="0" smtClean="0"/>
              <a:t/>
            </a:r>
            <a:br>
              <a:rPr lang="es-CO" dirty="0" smtClean="0"/>
            </a:br>
            <a:r>
              <a:rPr lang="es-CO" dirty="0" smtClean="0"/>
              <a:t/>
            </a:r>
            <a:br>
              <a:rPr lang="es-CO" dirty="0" smtClean="0"/>
            </a:br>
            <a:r>
              <a:rPr lang="es-CO" dirty="0" smtClean="0"/>
              <a:t>John </a:t>
            </a:r>
            <a:r>
              <a:rPr lang="es-CO" dirty="0" smtClean="0">
                <a:solidFill>
                  <a:schemeClr val="tx2">
                    <a:lumMod val="75000"/>
                  </a:schemeClr>
                </a:solidFill>
              </a:rPr>
              <a:t>Jader Rivera Usme</a:t>
            </a:r>
            <a:endParaRPr lang="es-CO" dirty="0">
              <a:solidFill>
                <a:schemeClr val="tx2">
                  <a:lumMod val="75000"/>
                </a:schemeClr>
              </a:solidFill>
            </a:endParaRPr>
          </a:p>
        </p:txBody>
      </p:sp>
      <p:sp>
        <p:nvSpPr>
          <p:cNvPr id="3" name="2 Rectángulo"/>
          <p:cNvSpPr/>
          <p:nvPr/>
        </p:nvSpPr>
        <p:spPr>
          <a:xfrm>
            <a:off x="0" y="0"/>
            <a:ext cx="9144000" cy="85723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a:p>
        </p:txBody>
      </p:sp>
      <p:sp>
        <p:nvSpPr>
          <p:cNvPr id="36866" name="AutoShape 2" descr="data:image/jpeg;base64,/9j/4AAQSkZJRgABAQAAAQABAAD/2wCEAAkGBhQSERQUEhIUFBQQFBAQFRQQEBAUEBAUFBAVFBQQFBQXGyYeFxkjGRQVHzEgJScpLC0sFR4xNTAqNSYrLCkBCQoKDgwOGg8PFy0kHyQsLSovKTUsNCwsKS4sLSkvKSwsKSksKTUsLSotMCkuKSwsKSksLC8pLywsLCopLCkqL//AABEIAMUBAAMBIgACEQEDEQH/xAAbAAACAwEBAQAAAAAAAAAAAAADBAECBQAGB//EADwQAAICAQMCBQIEAwUIAwEAAAECAAMRBBIhBTETIkFRYXGBBjJCkSOhsRRSgsHwFTNTYnKS0eEWQ/EH/8QAGQEAAwEBAQAAAAAAAAAAAAAAAAEDAgQF/8QALREAAgIBAwMBBwUBAQAAAAAAAAECEQMSITFBUXFhEyKBobHB8ASR0eHxMiP/2gAMAwEAAhEDEQA/APKOsBYsO/MGRO85UUVYVBLrVxCpXAdnIYRBidXVzHaqIGW6K1PLZg7BiDZ4Cqy1pzJWriVQQvUb6qlGDvZHCOUfCElNzVqcfmUFeeRk9uJiU9JbHj1NJ7LvRC1QiUztFeti7kOQCV5GDx7j0942uBNJ2rJO1sUNfEVtWNvZntFmWA0jPuECvEatSAYRFkcojNbRetYwsYmM1NzHUs4mbvjSX8QJNB9wMDYJRmMsvMDNUUZItbXHq15hW04xCwujz1lRgmTE29Rp8TNvqjKJiyLGa4qF5jKNATLtVI8KXU5hhXAmxGyuLeHNSxIq9UBpgN/MsGgnk1iBSjQq5EMlOICgYjtZzAmwlFULY4AkA4g7DmBgC/Mqq4k55h0qzApwd1dxTp9My1l7LrdQfKzBvDrReRz6HdMLq1XhVU1bChWveytneGsYt58/q27cx0/iSxLmp4dF3ABq0s8IltpwGHbJHbEB+LqGFm/A8OwDw2Q5QqqhdoPoQAMg4InJknHXXX6ndgx5Y4k5tU26V7ryulqvIH8Hgmy058oVAR6FixIP2Cn956K6ZP4O0+KWb+/Y37KoX+u6bNgl4cHNPebFqwcy98qXllbM2KhayrMVauaLmL+FnvEbQGoSxWFFYEOlQIgDFFl0hmqAhEoBjEyAcwipiRVSRJYmBNhK2h+4ioE5tRiKjDRF7+kz7kh3skquYzS2M80ZgjWRNc6eLaimMLAUNHRYMTNB5l/GgZlGw9jQTNKG2V3ZgKhdqiYamrEKolgIG7CVpGqTAIsPW2IGWVteDRuYR1yZZdP8QGiUrzK9VdqqfEUfqVAAfO7N+VEHqScZ9hn4jFSYmP1yvULqaraq/EStSxUuAobaykkE8HaRg/EcZaWnQVbJ6JoWqvVdQwW2/Fm9CzLcqWLa+mYEYBygOR7TL69qtwrUE8Pe7DnALY5+89gmortWq17lNvgF6dNUrFKAyEW2s5/NYe2ccDgcTw3VPX7zhnBX8bPQx5nljclvxxXH17Wet/D6bNJV8qX/AO9i3+c6/UzL/D+ouKulhDJWKgjL2/3Y/h/Ybf3+Y9Yk6Y8HMlvYF7jDUWwTVya0OfiMpSGw+YWqmVo0+Zo06aMm2JnTSQmJoNp+IqycwMp2A8LMovBjeJVkgByNK2Ylc4g7oCordbiKM+YXvxAsmIx0D3RnTvBCuWoSAmOM0BccwxTiLXnEZNIUvWLniME5i7iBohGzCInMioRmtIGWAhqkk1pmHVMQCy/hcSAJK9RqNqUtYqM+QN5AUYPOT6HjIHr6dxGun9dosLqNGXpRtiXpd4d1mB522nysM/Tvj0iUk+BTUsb0yXr+/AOivJin4m11mnqWxFyu4K5xkLkgjP1AYfeaHWdZXSlZ09d9jXtZUqWCtWR1QN5iCQwwc8Y7GeT0nXcXOuvLjwWFgprUurWf8UjODtULj07e0UlFxdyo1im09SXyv04NjQfiim+x0TI2KXDNwrKCAT8dxNWrUBgCCGB7EHIMy7dDTrXGpasCvbsqXJDugJ/iXFTyxOfL2A4+jlexSlSAKWKoiKMZLE7VA7ZJBglKT2RpadPG5TS6L+LlVwqUX1jA8o/iIVX9j2nlesLjP3nsvw51BbrdTUu7+FWSf+GW3KpI+R244M8t+IKcFvvIZVpk0zqwqoHo+kaFlprrIBdU82wHBIyWb/Mn6wRtVmKqysVxu2kHbnOASPpE0/E20vUT4aWELbbxvSgZLLUc4YuA3/aAO5gul9DVbDam5VLMa6zjcqHIXxD6tg9p1TxSx1fD68/nqQjd+hpeDmNVaSXpojASTNtnUVzRqTAidYxDLb8xMw1YwwiltcbqsE51z2isykZjJKtHf7OIDUVzVmjPtt5gGtkagzqFjN0UUmFavMaroEsEgTbEWlqTgy9y8wG6MQ6WiOpMh9TiL2NmAlEGRBkQqL6y3hwGzqljNYi4BjKdoyUiiHEKgzFt8Pp3gDQPqPQarwPEQFl7HkHH90kckRvolbBhTgBVBKsxVVRQM4cnAx3w3r9YZDMz8Q9La9FCttKnJOCfLxngd+3aZaMu31L9Q1gsurWkmw1aipm8LLVKBuWxy/5RlWH7TeekMCCAQwKnP6geMH4iPTNcjrtXAZOCq42j2K44Kn3Ef3YkoRre7OnPPU0tGmklX3d9xJNGtSBEXaijAAJ45z3PyTPMfiGyl7a6bty+ZG8Vc71UkllUD8xIGB/zEdp7CxSf0n9jPN9V6fc+rVVfwvBFdu4BWZCTuQg+jnvg9goMvFe7Lx+eScXe1mz/APzwiy3UMtbVp4dtVaMc7UR0OM+rZLZPuJhfitMFvbmei6RV4bbavKVrbZz+pGV1BPyV5+s8j1XqJu8UlQpDM4UfpRySF+xyP2nFN1OjuxpKOx2u6FhPHRRWb7tlFLuz7QASW82c7ARlj6tx2nqunU8AH0AGffjvMbppttK23HzbQiIAAtNfcIAOxPc/Pzmem6fpyxwuOxOWOFUAZLMfQADvOlQSk6IObUKk+PkL9b1w09RfaWIwNo78nBb6c/zEcFRwMjBIBI74OORmee0HVP7XaTb4a0aJy28Z3Xv/APWpH6gCGbA7cZ75Leu/EpawVVBVLFV32nAG7GCfYYOfWKc9D0OueV1N+zuKlFPbl9OtV8DQfA7n94lb1mpfzWL9jn+kR1/4fvazwyxL4dvP5UKpkO6c+cZxjHfk9hmT/wDGDQwV3z4inxFUruA7gNtJKZOOM5Mxkco1tz6lMMcc3vIMfxZQPVj9EP8AnCU/jTT5/Mw/wZ/oZpafoulrVD4C2tYu7Afata555OS1uR6jAzznMv1XpdLVFV58VcqAiq64bH8T0XDL7nPpMXP0GlifR+fz70V03X9Pbwlq554JweMe/wBf5GTc2R8fEWHTa02G/Yy+GNqKgd2YeRrNuMIvl/MeeO0JqulBAWQlQo3EBiVK4zuQ+oxyPQ/EcXKtzMoY9VQf52EbaZSuvBh67R/DLc12EDxE7BScbiPg9/oZ1qlSQRgqSpHsQcEfvNxyRk6RiUHHkNAvbF7NRKCzMqS0nWtAu0s7wiVZgJ7CDqcwiJHv7JxAGnBjFqKYlkEutOYeuiBNsXNUqY9YmICxIydmPVdHFsxM9EwYdVgWaNWhoypmbVdGq3zEZaMkvt6guDtUK7H0BJrA5+pOfqJq6brAus8JFcvlhgAHtnJJzwBjOTwIPVaRH/Moz2yOG/cTNt/C7EFa7yqtglWX82OwLKQcfac+mcH7qtWdmrHlV5ZNNJJbXwvJv9O6zqVTddqtQis7ComxgjVgKBtOCCM7pm6W901ViWEuL83ixiN2eAS3rg8D6jjvB9M0Or03FdlTJxmt9xqb/AVIiNWn1N9lrt5rN53s7bSx9MfAGBj0jk5bURwwhG1JLjZ/1X3PSeNtdGHvjj5BH/iYPXunqGssXPnByPQEnJI+8qemX1ne2MDkgWZAAwTgY+P5S2s1G5ZOVydyR2x0xVQdo9BoKagqFrM7lVsVj4H6m+vsZida60z3GilSFK4zWx8Qg5DZ/wCrsPjnnOJpfhbSM6pnT125CBAj2K4VTk5A4PPcE44m54Krff51exn32OuD+YeWvI48oGMD2+ZfHL3HqW749PU58ssccuiKtKnffj7/AEPLt0R1WpUqsCvk2ACsFGwASDnABA4BAIxg57ncp06puYJXXZZvI3NkLhCVXfjsAvpNNVLcD14+8Q6hXWzmsEtcmMkEeHR5uSR+pzgADsMfEzCEFL33sNScqj+eWvT+imk0bWV7rXbc6plEYBEVM7EGB6bj9yYWjppyFQfAAGcx3T0hFCgcLx3JP1J9T6zjrmSwJVje6lMnugcEFhzwcZ55kKSdo74qTTS9XXCsQ6J0p1ex/I29TX5k3Dg/71eRg5zNWvopXJ7liCTgAcDAAA7f+zN/o3TguBjAAAH0np36Ynh/lH3hkyOUtUt2J5dK09z5o/TfC3MxVThTjeu8hnYqQucn8wia37gFQvWE3hsFTuZm3bVyDtUAjj3Zp6DqegUbhgHJYnIBGSfYzDNYXgAAD0AAA+00nb2exOcIOFSVu+en7A+ldKrqHhDPh2n9RzsdvysPYZ4P1B9JndT6c1DkEcZ/Y+8Y1Xj7lavyoC6Fjgqx2DchHfG1sfcn0noOo3i/TU3W1MylGqvaohrabUIXxCn60wCTjnmaSp7HM8mzvc8Qx5hAMSrKvdHFiZIV17MPTI7qcDsfaShlYyUlaDLinjdTVEhIVDiRiSzTZzyGUbiAtTmdW2YQNGS4K0pL4lSIRTxAwwTGCcQxEg1QMGBUYR2xFabIbdGdNbl0bmP6d4nSkYHEQ2N5hKrIqlkZpWBkaSdbbiXQRXU94hxIdt4I9wR+4xPKl8ZB7jIP1HE9NWZia3pzvqAla7jd5lA9z+bn05BP3kcuys6cXNGr0LrD2JXpVYVJttNhqAFt+2zcFZu4G1x/2/M9PRpVRcKuAAThQSe2SeOSf5zxH4c0ZGpc5BNAcYQ7vEJBTAI4I4/mJseLqHV7EsbZ5gK0ByyoCHckdkJB+3OZOOTdKv8ACj/TJRlOMl/LfT4D9PWmsVhp0IcMVNlmAlY45XGdz89vSPaLp6qMKO5ySeWdj3Zj6mRpwMKFAC4GABgAHsMTf6boc4lJtW2uDcIpbi9ejyMyuh6epdrDtyPKCvLbccE/y/nPSWdC8pY5I2kBceUk8An+cym0YqG1R/5J95K46duS0ZDCdQFYy54HH8s/5TSbrflwCG4ByrcDPofY/E8fq9UzsawpKMRUzlM4ON5CMeAQF5/aMVV7ExkkkliT3JJ5P+vaaniioK+X9AaXUJ1HUZzn6zB1F6ryxA+pxG9eW2kVjNjDCL3JJOAcf6HEzOt0KK1rzvtRl8WxW8tJGD4aMOzehfsMgH4pCEYxUpOlfxJa9c1Bbtlus6yyutEqTxfEIuY1+Y0ZTZh1HrjDY78TU/CusYK9b8BgrqDjcABs83uxCgn5b4iNmgdagKkKHeybGXBXaFLFjnv51PqWz3HeLdLtsW2svYjnz15rx8HnHrxJzXvurr5CxuLw+7p3fZ6v4rwwfWOnIoscYUnVVggYAO3Tbix+cv3mUty5xuUfLHAJ/ug+81utdBau2zULa3nYWBMDCvgLnk4PAI5HrM/8SdMd2rKBQfBqygZQKnwRYoA4GWBb/FMY4yjF13sUs6c4xy7qqW9cfAvqdK6gMcFW4DI6OpOM4ypOD8H2lFGRMCrpVibgwKE7StgIKoQTkPg5CnPfHGOZN/V7tLYatUnIAIZccqezqR5XU+4lYZHxJEsuJJJxknfS99jeVsQizM0+sWwbkYEfHp8EehjXicTos5WhhrMw9cUqEcqgyUiQsgyWbEobJkmeQAjNA5ldnMZprmqOuxqvtLosrVXHaKIGG6BVaaOVLDLXgSqmBnVZYvA6hZS2zmFPaI3ETI5gOqm4V50/5yHQ4xu2OuCBn7duZo+DmFqqxMTipKmWjOnZ4/omuamzyjDOrUjdxsLnaHPyG5/eeq6Zq38NqBtZGCKbFPIqU5Nf+IgD34MS6z+HhaC6eV8En+6/Hr7H5kdH6oKS9F48O1bLM+UbCc4OCvHp9JDeL0s6NMMiclztt+/9Hp6Wxk/3QT/6noegdRDA8NwQAceVsNg8/aee8Rqq1tAU7yBUGI/iE/rx6oMZJjHSteiAK7bdoAAGN78H8vp6E5zgRTV9SkcsdLWne+fqqPpb61fCzn0njOqa1dhfIwCB3G47jhQF7n7CJan8RqeDxnccLggnPbcO45HtyT7TE6r1RnUbVUkHje2PKRggADvj1Exiita1Pbgosbgt099zSr1DJaxu4Vc1pVkgGzCL+n6HJ7kkjMJ1HRW0q+rKjYMFq2JVW42Kta53DnHr3557RHS4wh27nTDb7GbzPncW2A8+bnnEjrtuqvKqtgZW3raHwFCkDG1Rz7+57emZWELnvxz5/OhmckqqW9U+i+XzfIh0upb7Fcm6spvZrK7Tl92RXXWcdgNxLYx3x3zHtVq00OmYIGfvjftLuzAKMgAAL2/0YxoqjWgDHcxJZjknJJ4GTycDA/wzE/FGsZkVBZXXi/dwwaxglakbl/SAWOPc59p0RjDJkUpKo/Rfmxy5M0lJxg7t89+d+4LV6y7xmr8Sux9oVKlbFRFabcZU4ChRyeM7SeAJGhXbYvCLu1BbbWwxgrgELk7RxgDPAAgOpdD36ZLKV2KldKZru3PudT5AexdjgsBwAB7Smh6T4LVEtufegZuQDweFH1xz/wDk6cyjDG1F/wDTt97XouFvsjmhkeRxaqltxX0/09913RZ0zH/lP9J5TTIAOABkA8AD0nvupYOib/pP9J4CsbVG/jCpnPyoI/qJw4yuV7FNVYBjPBY7QT2ztLcn04Uyt2l0b0rU9dgB3N41gBWtm7gVDzLV67hyM9sRG/rlDkKrqzBlYKc43IwbB/bGPrNPVmps7LDWpPlFlVg2KTwMgHsP6SrhNS97iiGSeL2ajT1Xd+lbffoeL1v4fNF+3S3KbPSsOrq4xuAVhwRj0P7zc6bXc6bnosQg4YGt8A49DiW6lpaXtLLUoA2oh2ANtRQqsT/eIGSfmSuqspRjTZahALAJbYASvOCucHOMfeScZxdxrwdEZY5YlqvV8KHKa41iAGtV2ZlGA53gccBwHxx/1Y+0iy2UhLXFS7nNmxSxzcJLdAtQ0El8Hqb4p4+ZQwlsCZISiSiQiwN2NViN12TPrbmMKpiE0PJdmWMVrEJvgZoh05hKh6SFMPVEbsvXVGDRxLoJcGZsLFNuODMzXdCqs9COc8N6++DmbGpEXWkmZlFS5RfFkcHaZnnoiNjz2eUBRl92AOwG4HH0hP8AYigcWNn03KpA/lHfBIlt0w8cex0Rzy7iwoVRyS31JGfsJy2qD5RiUuti9jRqCXBT2l8s1KL/AJmlV2nntMcTVo1E3Ry5HY+wmPb0Co+IWyxsydzbSa87iNnHGC7H1/lNUNmB1BjUmk0upBSadoytFoPBrCeI9gUlhu4UEgAsF9DgARHUagm1QVOA6YbkL2JP19vjB+JqPomZt/iFK6UdnG3O8nArUf8AMW4A+SfSeVqULqG/il23qSCwOwYbyk+4yO2Bz2m3j1xcr43KYZx1ONX9vXbqfSdb1Zf7MybhuCHy5Gew9PuP3E8d1H8UaZwtZU7zXpU3PkEhEILA4wN2FGfYGdqSwqa3IxZZq0x6+WukD/KAHTKwFwi4r/KcA49yDIfpZRlbl4LfrcOO4aZXtfx6oHp7abGVlqNbVqUIcgkuSC9oH6cgoB8Ad+Y2xzFLNUoYKWG4jIH6iPf6RnqulspRcMviEM7VMDmtcAoWI7MefL7Yl25v/t3/AB0OacoJpRXzvyyCkrawAyfTmDXUpqtqaYn+LZVUNxAcE7WfJHHbMVordPVbF3bttg5IDAhd4PwOfmKeqGTQ4jUYvF7TV711p6+TUv0SUV0JjFhqD2AYwNzE1g/OzB+4gXfM7qmo8ZjeO1jHI7Gtu3hEemAAB8ARNdR7xpVwc8W5Rtu31B6p4tvjF3MXcRlEMg5lxK1cTrGgIPUOY/WwmPXfiM16uIGjSOJwYRE35lq7veAUPCFQ4i9dkKzRAHW+HFvEy3sxJr1MKNUaaWZMOsR09whWux2iChpsYiVz+kqmpzCquYqNLYznEpsmhZpovbXjtGUUgIfEYouJi233keNgwBm3XqJzvmYyauM13kwok4ldXRlw4PYYKsTsODkNx6gn7zzup0tVJQVqyudxsDZ4OQFC+m382PX3nrfDzPJfie7Go2/3EUfc5b/MRTm1BxvZjxQTmmGe5rFWkt5GsYgBRuU3FA53ev5R9ITU9KR6Kq6bjtA3PtUjZ5jsRhxuLIVbPb1iHTdEdQ/hgZ8lrHkDCrWxLc+3eaWr6LXvQK9iBLEy7HLOAwV7LFXAztB4GMAAZPJNv0bhBXqadrx5Y/1Ek5pdtwWp6UCmAAXVW2OwG4McnIIHHJ9O0t060WLZ/bdxfaW2hwDczOQMuM4AyM+pEvVrE5QWB2TykjI3Efq598EwWoXJz24xxjkbg2D91EeSeWPHN3f3DHHHN/8Ao3Xdc+nzqwGi0wpcWVkpYrF9yHADHuQn5QPjGJu26+q5T4iCq4Diylf4Np9nrHNbfI4+kwHY5h67sTDbk7ZOeNPfqFuYr/umKH1LAN4vGPOh4x8d/wCkzK2bnePMCMFeUYc5PPKntH2bMGUmJQtp3wUw5PZRlHSnfdb+U+VRyDiL3mMAQN3M2TCO0GzyrtJEBIEwMlLOYayuDWrERRMcqaGzF0PpD0rAyxmsGHDcRXxcSpvgKg1luBFvFnO+ZQL7wKIcoth21PEzw+IVbcxAHqu5mlTbM2pYdboUJmi12RFXEshkuOIqMp0Z93eK3ZjtqcwYTMZRMVpzmaVIxALTiFazEBSdmlU3E+ddW1fiai1h2LsB9F8o/kJ6bq3VvCpZs842r8seB/5+08zo+mKdG95fzLbXUqcEsGVmZj6jGBz8znzSUasrgju2b/4L2q1ljOF/haipVIO5y9DDIx8lR/ihNNVqarvE8YNjcVbA8m4YbKkHLY7HPGSe8jp9bIlWAwXJQ5IIexl33FCBwAPC455B95rbMiXwZtN0vTdE8+FwkpyaepX4VtfYw/8AZyK25UAPuMjP1HYybEM0bq8RQ8zbbfLJ6hBpCd48dJmV/ssAciESXCS9SQhSBNsWdYpcsasaLu+YAjrKYIriNiVZRAEwaNDCuCSvEcRIDbKLp4cjEnMFaYAnZR2lFMDe0JSYinQYCcSjQitJ8KArFbJFdkYeqKOuDAonY0uqhq74gJZYgo1k1MbqszMesTR0jwJyGGpidpwY+zxLUwRmLAC6EduImx5hVbiBtnnvxNQzKrAnCEkj05/V9v8AOI9F0ocvl9gVHbsTvYDy19uCfcz0V4kaRFUYAAHsO3MnLHqe5bW1HYf6TY3g11sfLUXKj5c5Y/6+Zok4iNLAQ4slFGlSOSbbbb5e78vkI3MXNOIdTOeMnYqeJVRmEYyfSMbZQIBK2HjicTBucQEKagQCLzGLTBqMQNg2eSpnToDGFMOjTp0BFd3MmyROgC5E7JKmdOiLDVXeNidOgjDBmAsTJnToGkQiS4SROgFh6ljGMTp0DLCC04i1jzp0BIAywpTyyJ0aNCrpmCIwZE6I0gqXmMV2mdOjMSHVeVd506IiLtJc8Tp0YwYsgrDxOnQGBIg3nToA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6868" name="AutoShape 4" descr="data:image/jpeg;base64,/9j/4AAQSkZJRgABAQAAAQABAAD/2wCEAAkGBhQSERQUEhIUFBQQFBAQFRQQEBAUEBAUFBAVFBQQFBQXGyYeFxkjGRQVHzEgJScpLC0sFR4xNTAqNSYrLCkBCQoKDgwOGg8PFy0kHyQsLSovKTUsNCwsKS4sLSkvKSwsKSksKTUsLSotMCkuKSwsKSksLC8pLywsLCopLCkqL//AABEIAMUBAAMBIgACEQEDEQH/xAAbAAACAwEBAQAAAAAAAAAAAAADBAECBQAGB//EADwQAAICAQMCBQIEAwUIAwEAAAECAAMRBBIhBTETIkFRYXGBBjJCkSOhsRRSgsHwFTNTYnKS0eEWQ/EH/8QAGQEAAwEBAQAAAAAAAAAAAAAAAAEDAgQF/8QALREAAgIBAwMBBwUBAQAAAAAAAAECEQMSITFBUXFhEyKBobHB8ASR0eHxMiP/2gAMAwEAAhEDEQA/APKOsBYsO/MGRO85UUVYVBLrVxCpXAdnIYRBidXVzHaqIGW6K1PLZg7BiDZ4Cqy1pzJWriVQQvUb6qlGDvZHCOUfCElNzVqcfmUFeeRk9uJiU9JbHj1NJ7LvRC1QiUztFeti7kOQCV5GDx7j0942uBNJ2rJO1sUNfEVtWNvZntFmWA0jPuECvEatSAYRFkcojNbRetYwsYmM1NzHUs4mbvjSX8QJNB9wMDYJRmMsvMDNUUZItbXHq15hW04xCwujz1lRgmTE29Rp8TNvqjKJiyLGa4qF5jKNATLtVI8KXU5hhXAmxGyuLeHNSxIq9UBpgN/MsGgnk1iBSjQq5EMlOICgYjtZzAmwlFULY4AkA4g7DmBgC/Mqq4k55h0qzApwd1dxTp9My1l7LrdQfKzBvDrReRz6HdMLq1XhVU1bChWveytneGsYt58/q27cx0/iSxLmp4dF3ABq0s8IltpwGHbJHbEB+LqGFm/A8OwDw2Q5QqqhdoPoQAMg4InJknHXXX6ndgx5Y4k5tU26V7ryulqvIH8Hgmy058oVAR6FixIP2Cn956K6ZP4O0+KWb+/Y37KoX+u6bNgl4cHNPebFqwcy98qXllbM2KhayrMVauaLmL+FnvEbQGoSxWFFYEOlQIgDFFl0hmqAhEoBjEyAcwipiRVSRJYmBNhK2h+4ioE5tRiKjDRF7+kz7kh3skquYzS2M80ZgjWRNc6eLaimMLAUNHRYMTNB5l/GgZlGw9jQTNKG2V3ZgKhdqiYamrEKolgIG7CVpGqTAIsPW2IGWVteDRuYR1yZZdP8QGiUrzK9VdqqfEUfqVAAfO7N+VEHqScZ9hn4jFSYmP1yvULqaraq/EStSxUuAobaykkE8HaRg/EcZaWnQVbJ6JoWqvVdQwW2/Fm9CzLcqWLa+mYEYBygOR7TL69qtwrUE8Pe7DnALY5+89gmortWq17lNvgF6dNUrFKAyEW2s5/NYe2ccDgcTw3VPX7zhnBX8bPQx5nljclvxxXH17Wet/D6bNJV8qX/AO9i3+c6/UzL/D+ouKulhDJWKgjL2/3Y/h/Ybf3+Y9Yk6Y8HMlvYF7jDUWwTVya0OfiMpSGw+YWqmVo0+Zo06aMm2JnTSQmJoNp+IqycwMp2A8LMovBjeJVkgByNK2Ylc4g7oCordbiKM+YXvxAsmIx0D3RnTvBCuWoSAmOM0BccwxTiLXnEZNIUvWLniME5i7iBohGzCInMioRmtIGWAhqkk1pmHVMQCy/hcSAJK9RqNqUtYqM+QN5AUYPOT6HjIHr6dxGun9dosLqNGXpRtiXpd4d1mB522nysM/Tvj0iUk+BTUsb0yXr+/AOivJin4m11mnqWxFyu4K5xkLkgjP1AYfeaHWdZXSlZ09d9jXtZUqWCtWR1QN5iCQwwc8Y7GeT0nXcXOuvLjwWFgprUurWf8UjODtULj07e0UlFxdyo1im09SXyv04NjQfiim+x0TI2KXDNwrKCAT8dxNWrUBgCCGB7EHIMy7dDTrXGpasCvbsqXJDugJ/iXFTyxOfL2A4+jlexSlSAKWKoiKMZLE7VA7ZJBglKT2RpadPG5TS6L+LlVwqUX1jA8o/iIVX9j2nlesLjP3nsvw51BbrdTUu7+FWSf+GW3KpI+R244M8t+IKcFvvIZVpk0zqwqoHo+kaFlprrIBdU82wHBIyWb/Mn6wRtVmKqysVxu2kHbnOASPpE0/E20vUT4aWELbbxvSgZLLUc4YuA3/aAO5gul9DVbDam5VLMa6zjcqHIXxD6tg9p1TxSx1fD68/nqQjd+hpeDmNVaSXpojASTNtnUVzRqTAidYxDLb8xMw1YwwiltcbqsE51z2isykZjJKtHf7OIDUVzVmjPtt5gGtkagzqFjN0UUmFavMaroEsEgTbEWlqTgy9y8wG6MQ6WiOpMh9TiL2NmAlEGRBkQqL6y3hwGzqljNYi4BjKdoyUiiHEKgzFt8Pp3gDQPqPQarwPEQFl7HkHH90kckRvolbBhTgBVBKsxVVRQM4cnAx3w3r9YZDMz8Q9La9FCttKnJOCfLxngd+3aZaMu31L9Q1gsurWkmw1aipm8LLVKBuWxy/5RlWH7TeekMCCAQwKnP6geMH4iPTNcjrtXAZOCq42j2K44Kn3Ef3YkoRre7OnPPU0tGmklX3d9xJNGtSBEXaijAAJ45z3PyTPMfiGyl7a6bty+ZG8Vc71UkllUD8xIGB/zEdp7CxSf0n9jPN9V6fc+rVVfwvBFdu4BWZCTuQg+jnvg9goMvFe7Lx+eScXe1mz/APzwiy3UMtbVp4dtVaMc7UR0OM+rZLZPuJhfitMFvbmei6RV4bbavKVrbZz+pGV1BPyV5+s8j1XqJu8UlQpDM4UfpRySF+xyP2nFN1OjuxpKOx2u6FhPHRRWb7tlFLuz7QASW82c7ARlj6tx2nqunU8AH0AGffjvMbppttK23HzbQiIAAtNfcIAOxPc/Pzmem6fpyxwuOxOWOFUAZLMfQADvOlQSk6IObUKk+PkL9b1w09RfaWIwNo78nBb6c/zEcFRwMjBIBI74OORmee0HVP7XaTb4a0aJy28Z3Xv/APWpH6gCGbA7cZ75Leu/EpawVVBVLFV32nAG7GCfYYOfWKc9D0OueV1N+zuKlFPbl9OtV8DQfA7n94lb1mpfzWL9jn+kR1/4fvazwyxL4dvP5UKpkO6c+cZxjHfk9hmT/wDGDQwV3z4inxFUruA7gNtJKZOOM5Mxkco1tz6lMMcc3vIMfxZQPVj9EP8AnCU/jTT5/Mw/wZ/oZpafoulrVD4C2tYu7Afata555OS1uR6jAzznMv1XpdLVFV58VcqAiq64bH8T0XDL7nPpMXP0GlifR+fz70V03X9Pbwlq554JweMe/wBf5GTc2R8fEWHTa02G/Yy+GNqKgd2YeRrNuMIvl/MeeO0JqulBAWQlQo3EBiVK4zuQ+oxyPQ/EcXKtzMoY9VQf52EbaZSuvBh67R/DLc12EDxE7BScbiPg9/oZ1qlSQRgqSpHsQcEfvNxyRk6RiUHHkNAvbF7NRKCzMqS0nWtAu0s7wiVZgJ7CDqcwiJHv7JxAGnBjFqKYlkEutOYeuiBNsXNUqY9YmICxIydmPVdHFsxM9EwYdVgWaNWhoypmbVdGq3zEZaMkvt6guDtUK7H0BJrA5+pOfqJq6brAus8JFcvlhgAHtnJJzwBjOTwIPVaRH/Moz2yOG/cTNt/C7EFa7yqtglWX82OwLKQcfac+mcH7qtWdmrHlV5ZNNJJbXwvJv9O6zqVTddqtQis7ComxgjVgKBtOCCM7pm6W901ViWEuL83ixiN2eAS3rg8D6jjvB9M0Or03FdlTJxmt9xqb/AVIiNWn1N9lrt5rN53s7bSx9MfAGBj0jk5bURwwhG1JLjZ/1X3PSeNtdGHvjj5BH/iYPXunqGssXPnByPQEnJI+8qemX1ne2MDkgWZAAwTgY+P5S2s1G5ZOVydyR2x0xVQdo9BoKagqFrM7lVsVj4H6m+vsZida60z3GilSFK4zWx8Qg5DZ/wCrsPjnnOJpfhbSM6pnT125CBAj2K4VTk5A4PPcE44m54Krff51exn32OuD+YeWvI48oGMD2+ZfHL3HqW749PU58ssccuiKtKnffj7/AEPLt0R1WpUqsCvk2ACsFGwASDnABA4BAIxg57ncp06puYJXXZZvI3NkLhCVXfjsAvpNNVLcD14+8Q6hXWzmsEtcmMkEeHR5uSR+pzgADsMfEzCEFL33sNScqj+eWvT+imk0bWV7rXbc6plEYBEVM7EGB6bj9yYWjppyFQfAAGcx3T0hFCgcLx3JP1J9T6zjrmSwJVje6lMnugcEFhzwcZ55kKSdo74qTTS9XXCsQ6J0p1ex/I29TX5k3Dg/71eRg5zNWvopXJ7liCTgAcDAAA7f+zN/o3TguBjAAAH0np36Ynh/lH3hkyOUtUt2J5dK09z5o/TfC3MxVThTjeu8hnYqQucn8wia37gFQvWE3hsFTuZm3bVyDtUAjj3Zp6DqegUbhgHJYnIBGSfYzDNYXgAAD0AAA+00nb2exOcIOFSVu+en7A+ldKrqHhDPh2n9RzsdvysPYZ4P1B9JndT6c1DkEcZ/Y+8Y1Xj7lavyoC6Fjgqx2DchHfG1sfcn0noOo3i/TU3W1MylGqvaohrabUIXxCn60wCTjnmaSp7HM8mzvc8Qx5hAMSrKvdHFiZIV17MPTI7qcDsfaShlYyUlaDLinjdTVEhIVDiRiSzTZzyGUbiAtTmdW2YQNGS4K0pL4lSIRTxAwwTGCcQxEg1QMGBUYR2xFabIbdGdNbl0bmP6d4nSkYHEQ2N5hKrIqlkZpWBkaSdbbiXQRXU94hxIdt4I9wR+4xPKl8ZB7jIP1HE9NWZia3pzvqAla7jd5lA9z+bn05BP3kcuys6cXNGr0LrD2JXpVYVJttNhqAFt+2zcFZu4G1x/2/M9PRpVRcKuAAThQSe2SeOSf5zxH4c0ZGpc5BNAcYQ7vEJBTAI4I4/mJseLqHV7EsbZ5gK0ByyoCHckdkJB+3OZOOTdKv8ACj/TJRlOMl/LfT4D9PWmsVhp0IcMVNlmAlY45XGdz89vSPaLp6qMKO5ySeWdj3Zj6mRpwMKFAC4GABgAHsMTf6boc4lJtW2uDcIpbi9ejyMyuh6epdrDtyPKCvLbccE/y/nPSWdC8pY5I2kBceUk8An+cym0YqG1R/5J95K46duS0ZDCdQFYy54HH8s/5TSbrflwCG4ByrcDPofY/E8fq9UzsawpKMRUzlM4ON5CMeAQF5/aMVV7ExkkkliT3JJ5P+vaaniioK+X9AaXUJ1HUZzn6zB1F6ryxA+pxG9eW2kVjNjDCL3JJOAcf6HEzOt0KK1rzvtRl8WxW8tJGD4aMOzehfsMgH4pCEYxUpOlfxJa9c1Bbtlus6yyutEqTxfEIuY1+Y0ZTZh1HrjDY78TU/CusYK9b8BgrqDjcABs83uxCgn5b4iNmgdagKkKHeybGXBXaFLFjnv51PqWz3HeLdLtsW2svYjnz15rx8HnHrxJzXvurr5CxuLw+7p3fZ6v4rwwfWOnIoscYUnVVggYAO3Tbix+cv3mUty5xuUfLHAJ/ug+81utdBau2zULa3nYWBMDCvgLnk4PAI5HrM/8SdMd2rKBQfBqygZQKnwRYoA4GWBb/FMY4yjF13sUs6c4xy7qqW9cfAvqdK6gMcFW4DI6OpOM4ypOD8H2lFGRMCrpVibgwKE7StgIKoQTkPg5CnPfHGOZN/V7tLYatUnIAIZccqezqR5XU+4lYZHxJEsuJJJxknfS99jeVsQizM0+sWwbkYEfHp8EehjXicTos5WhhrMw9cUqEcqgyUiQsgyWbEobJkmeQAjNA5ldnMZprmqOuxqvtLosrVXHaKIGG6BVaaOVLDLXgSqmBnVZYvA6hZS2zmFPaI3ETI5gOqm4V50/5yHQ4xu2OuCBn7duZo+DmFqqxMTipKmWjOnZ4/omuamzyjDOrUjdxsLnaHPyG5/eeq6Zq38NqBtZGCKbFPIqU5Nf+IgD34MS6z+HhaC6eV8En+6/Hr7H5kdH6oKS9F48O1bLM+UbCc4OCvHp9JDeL0s6NMMiclztt+/9Hp6Wxk/3QT/6noegdRDA8NwQAceVsNg8/aee8Rqq1tAU7yBUGI/iE/rx6oMZJjHSteiAK7bdoAAGN78H8vp6E5zgRTV9SkcsdLWne+fqqPpb61fCzn0njOqa1dhfIwCB3G47jhQF7n7CJan8RqeDxnccLggnPbcO45HtyT7TE6r1RnUbVUkHje2PKRggADvj1Exiita1Pbgosbgt099zSr1DJaxu4Vc1pVkgGzCL+n6HJ7kkjMJ1HRW0q+rKjYMFq2JVW42Kta53DnHr3557RHS4wh27nTDb7GbzPncW2A8+bnnEjrtuqvKqtgZW3raHwFCkDG1Rz7+57emZWELnvxz5/OhmckqqW9U+i+XzfIh0upb7Fcm6spvZrK7Tl92RXXWcdgNxLYx3x3zHtVq00OmYIGfvjftLuzAKMgAAL2/0YxoqjWgDHcxJZjknJJ4GTycDA/wzE/FGsZkVBZXXi/dwwaxglakbl/SAWOPc59p0RjDJkUpKo/Rfmxy5M0lJxg7t89+d+4LV6y7xmr8Sux9oVKlbFRFabcZU4ChRyeM7SeAJGhXbYvCLu1BbbWwxgrgELk7RxgDPAAgOpdD36ZLKV2KldKZru3PudT5AexdjgsBwAB7Smh6T4LVEtufegZuQDweFH1xz/wDk6cyjDG1F/wDTt97XouFvsjmhkeRxaqltxX0/09913RZ0zH/lP9J5TTIAOABkA8AD0nvupYOib/pP9J4CsbVG/jCpnPyoI/qJw4yuV7FNVYBjPBY7QT2ztLcn04Uyt2l0b0rU9dgB3N41gBWtm7gVDzLV67hyM9sRG/rlDkKrqzBlYKc43IwbB/bGPrNPVmps7LDWpPlFlVg2KTwMgHsP6SrhNS97iiGSeL2ajT1Xd+lbffoeL1v4fNF+3S3KbPSsOrq4xuAVhwRj0P7zc6bXc6bnosQg4YGt8A49DiW6lpaXtLLUoA2oh2ANtRQqsT/eIGSfmSuqspRjTZahALAJbYASvOCucHOMfeScZxdxrwdEZY5YlqvV8KHKa41iAGtV2ZlGA53gccBwHxx/1Y+0iy2UhLXFS7nNmxSxzcJLdAtQ0El8Hqb4p4+ZQwlsCZISiSiQiwN2NViN12TPrbmMKpiE0PJdmWMVrEJvgZoh05hKh6SFMPVEbsvXVGDRxLoJcGZsLFNuODMzXdCqs9COc8N6++DmbGpEXWkmZlFS5RfFkcHaZnnoiNjz2eUBRl92AOwG4HH0hP8AYigcWNn03KpA/lHfBIlt0w8cex0Rzy7iwoVRyS31JGfsJy2qD5RiUuti9jRqCXBT2l8s1KL/AJmlV2nntMcTVo1E3Ry5HY+wmPb0Co+IWyxsydzbSa87iNnHGC7H1/lNUNmB1BjUmk0upBSadoytFoPBrCeI9gUlhu4UEgAsF9DgARHUagm1QVOA6YbkL2JP19vjB+JqPomZt/iFK6UdnG3O8nArUf8AMW4A+SfSeVqULqG/il23qSCwOwYbyk+4yO2Bz2m3j1xcr43KYZx1ONX9vXbqfSdb1Zf7MybhuCHy5Gew9PuP3E8d1H8UaZwtZU7zXpU3PkEhEILA4wN2FGfYGdqSwqa3IxZZq0x6+WukD/KAHTKwFwi4r/KcA49yDIfpZRlbl4LfrcOO4aZXtfx6oHp7abGVlqNbVqUIcgkuSC9oH6cgoB8Ad+Y2xzFLNUoYKWG4jIH6iPf6RnqulspRcMviEM7VMDmtcAoWI7MefL7Yl25v/t3/AB0OacoJpRXzvyyCkrawAyfTmDXUpqtqaYn+LZVUNxAcE7WfJHHbMVordPVbF3bttg5IDAhd4PwOfmKeqGTQ4jUYvF7TV711p6+TUv0SUV0JjFhqD2AYwNzE1g/OzB+4gXfM7qmo8ZjeO1jHI7Gtu3hEemAAB8ARNdR7xpVwc8W5Rtu31B6p4tvjF3MXcRlEMg5lxK1cTrGgIPUOY/WwmPXfiM16uIGjSOJwYRE35lq7veAUPCFQ4i9dkKzRAHW+HFvEy3sxJr1MKNUaaWZMOsR09whWux2iChpsYiVz+kqmpzCquYqNLYznEpsmhZpovbXjtGUUgIfEYouJi233keNgwBm3XqJzvmYyauM13kwok4ldXRlw4PYYKsTsODkNx6gn7zzup0tVJQVqyudxsDZ4OQFC+m382PX3nrfDzPJfie7Go2/3EUfc5b/MRTm1BxvZjxQTmmGe5rFWkt5GsYgBRuU3FA53ev5R9ITU9KR6Kq6bjtA3PtUjZ5jsRhxuLIVbPb1iHTdEdQ/hgZ8lrHkDCrWxLc+3eaWr6LXvQK9iBLEy7HLOAwV7LFXAztB4GMAAZPJNv0bhBXqadrx5Y/1Ek5pdtwWp6UCmAAXVW2OwG4McnIIHHJ9O0t060WLZ/bdxfaW2hwDczOQMuM4AyM+pEvVrE5QWB2TykjI3Efq598EwWoXJz24xxjkbg2D91EeSeWPHN3f3DHHHN/8Ao3Xdc+nzqwGi0wpcWVkpYrF9yHADHuQn5QPjGJu26+q5T4iCq4Diylf4Np9nrHNbfI4+kwHY5h67sTDbk7ZOeNPfqFuYr/umKH1LAN4vGPOh4x8d/wCkzK2bnePMCMFeUYc5PPKntH2bMGUmJQtp3wUw5PZRlHSnfdb+U+VRyDiL3mMAQN3M2TCO0GzyrtJEBIEwMlLOYayuDWrERRMcqaGzF0PpD0rAyxmsGHDcRXxcSpvgKg1luBFvFnO+ZQL7wKIcoth21PEzw+IVbcxAHqu5mlTbM2pYdboUJmi12RFXEshkuOIqMp0Z93eK3ZjtqcwYTMZRMVpzmaVIxALTiFazEBSdmlU3E+ddW1fiai1h2LsB9F8o/kJ6bq3VvCpZs842r8seB/5+08zo+mKdG95fzLbXUqcEsGVmZj6jGBz8znzSUasrgju2b/4L2q1ljOF/haipVIO5y9DDIx8lR/ihNNVqarvE8YNjcVbA8m4YbKkHLY7HPGSe8jp9bIlWAwXJQ5IIexl33FCBwAPC455B95rbMiXwZtN0vTdE8+FwkpyaepX4VtfYw/8AZyK25UAPuMjP1HYybEM0bq8RQ8zbbfLJ6hBpCd48dJmV/ssAciESXCS9SQhSBNsWdYpcsasaLu+YAjrKYIriNiVZRAEwaNDCuCSvEcRIDbKLp4cjEnMFaYAnZR2lFMDe0JSYinQYCcSjQitJ8KArFbJFdkYeqKOuDAonY0uqhq74gJZYgo1k1MbqszMesTR0jwJyGGpidpwY+zxLUwRmLAC6EduImx5hVbiBtnnvxNQzKrAnCEkj05/V9v8AOI9F0ocvl9gVHbsTvYDy19uCfcz0V4kaRFUYAAHsO3MnLHqe5bW1HYf6TY3g11sfLUXKj5c5Y/6+Zok4iNLAQ4slFGlSOSbbbb5e78vkI3MXNOIdTOeMnYqeJVRmEYyfSMbZQIBK2HjicTBucQEKagQCLzGLTBqMQNg2eSpnToDGFMOjTp0BFd3MmyROgC5E7JKmdOiLDVXeNidOgjDBmAsTJnToGkQiS4SROgFh6ljGMTp0DLCC04i1jzp0BIAywpTyyJ0aNCrpmCIwZE6I0gqXmMV2mdOjMSHVeVd506IiLtJc8Tp0YwYsgrDxOnQGBIg3nToA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6870" name="AutoShape 6" descr="data:image/jpeg;base64,/9j/4AAQSkZJRgABAQAAAQABAAD/2wCEAAkGBhQSERQUEhIUFBQQFBAQFRQQEBAUEBAUFBAVFBQQFBQXGyYeFxkjGRQVHzEgJScpLC0sFR4xNTAqNSYrLCkBCQoKDgwOGg8PFy0kHyQsLSovKTUsNCwsKS4sLSkvKSwsKSksKTUsLSotMCkuKSwsKSksLC8pLywsLCopLCkqL//AABEIAMUBAAMBIgACEQEDEQH/xAAbAAACAwEBAQAAAAAAAAAAAAADBAECBQAGB//EADwQAAICAQMCBQIEAwUIAwEAAAECAAMRBBIhBTETIkFRYXGBBjJCkSOhsRRSgsHwFTNTYnKS0eEWQ/EH/8QAGQEAAwEBAQAAAAAAAAAAAAAAAAEDAgQF/8QALREAAgIBAwMBBwUBAQAAAAAAAAECEQMSITFBUXFhEyKBobHB8ASR0eHxMiP/2gAMAwEAAhEDEQA/APKOsBYsO/MGRO85UUVYVBLrVxCpXAdnIYRBidXVzHaqIGW6K1PLZg7BiDZ4Cqy1pzJWriVQQvUb6qlGDvZHCOUfCElNzVqcfmUFeeRk9uJiU9JbHj1NJ7LvRC1QiUztFeti7kOQCV5GDx7j0942uBNJ2rJO1sUNfEVtWNvZntFmWA0jPuECvEatSAYRFkcojNbRetYwsYmM1NzHUs4mbvjSX8QJNB9wMDYJRmMsvMDNUUZItbXHq15hW04xCwujz1lRgmTE29Rp8TNvqjKJiyLGa4qF5jKNATLtVI8KXU5hhXAmxGyuLeHNSxIq9UBpgN/MsGgnk1iBSjQq5EMlOICgYjtZzAmwlFULY4AkA4g7DmBgC/Mqq4k55h0qzApwd1dxTp9My1l7LrdQfKzBvDrReRz6HdMLq1XhVU1bChWveytneGsYt58/q27cx0/iSxLmp4dF3ABq0s8IltpwGHbJHbEB+LqGFm/A8OwDw2Q5QqqhdoPoQAMg4InJknHXXX6ndgx5Y4k5tU26V7ryulqvIH8Hgmy058oVAR6FixIP2Cn956K6ZP4O0+KWb+/Y37KoX+u6bNgl4cHNPebFqwcy98qXllbM2KhayrMVauaLmL+FnvEbQGoSxWFFYEOlQIgDFFl0hmqAhEoBjEyAcwipiRVSRJYmBNhK2h+4ioE5tRiKjDRF7+kz7kh3skquYzS2M80ZgjWRNc6eLaimMLAUNHRYMTNB5l/GgZlGw9jQTNKG2V3ZgKhdqiYamrEKolgIG7CVpGqTAIsPW2IGWVteDRuYR1yZZdP8QGiUrzK9VdqqfEUfqVAAfO7N+VEHqScZ9hn4jFSYmP1yvULqaraq/EStSxUuAobaykkE8HaRg/EcZaWnQVbJ6JoWqvVdQwW2/Fm9CzLcqWLa+mYEYBygOR7TL69qtwrUE8Pe7DnALY5+89gmortWq17lNvgF6dNUrFKAyEW2s5/NYe2ccDgcTw3VPX7zhnBX8bPQx5nljclvxxXH17Wet/D6bNJV8qX/AO9i3+c6/UzL/D+ouKulhDJWKgjL2/3Y/h/Ybf3+Y9Yk6Y8HMlvYF7jDUWwTVya0OfiMpSGw+YWqmVo0+Zo06aMm2JnTSQmJoNp+IqycwMp2A8LMovBjeJVkgByNK2Ylc4g7oCordbiKM+YXvxAsmIx0D3RnTvBCuWoSAmOM0BccwxTiLXnEZNIUvWLniME5i7iBohGzCInMioRmtIGWAhqkk1pmHVMQCy/hcSAJK9RqNqUtYqM+QN5AUYPOT6HjIHr6dxGun9dosLqNGXpRtiXpd4d1mB522nysM/Tvj0iUk+BTUsb0yXr+/AOivJin4m11mnqWxFyu4K5xkLkgjP1AYfeaHWdZXSlZ09d9jXtZUqWCtWR1QN5iCQwwc8Y7GeT0nXcXOuvLjwWFgprUurWf8UjODtULj07e0UlFxdyo1im09SXyv04NjQfiim+x0TI2KXDNwrKCAT8dxNWrUBgCCGB7EHIMy7dDTrXGpasCvbsqXJDugJ/iXFTyxOfL2A4+jlexSlSAKWKoiKMZLE7VA7ZJBglKT2RpadPG5TS6L+LlVwqUX1jA8o/iIVX9j2nlesLjP3nsvw51BbrdTUu7+FWSf+GW3KpI+R244M8t+IKcFvvIZVpk0zqwqoHo+kaFlprrIBdU82wHBIyWb/Mn6wRtVmKqysVxu2kHbnOASPpE0/E20vUT4aWELbbxvSgZLLUc4YuA3/aAO5gul9DVbDam5VLMa6zjcqHIXxD6tg9p1TxSx1fD68/nqQjd+hpeDmNVaSXpojASTNtnUVzRqTAidYxDLb8xMw1YwwiltcbqsE51z2isykZjJKtHf7OIDUVzVmjPtt5gGtkagzqFjN0UUmFavMaroEsEgTbEWlqTgy9y8wG6MQ6WiOpMh9TiL2NmAlEGRBkQqL6y3hwGzqljNYi4BjKdoyUiiHEKgzFt8Pp3gDQPqPQarwPEQFl7HkHH90kckRvolbBhTgBVBKsxVVRQM4cnAx3w3r9YZDMz8Q9La9FCttKnJOCfLxngd+3aZaMu31L9Q1gsurWkmw1aipm8LLVKBuWxy/5RlWH7TeekMCCAQwKnP6geMH4iPTNcjrtXAZOCq42j2K44Kn3Ef3YkoRre7OnPPU0tGmklX3d9xJNGtSBEXaijAAJ45z3PyTPMfiGyl7a6bty+ZG8Vc71UkllUD8xIGB/zEdp7CxSf0n9jPN9V6fc+rVVfwvBFdu4BWZCTuQg+jnvg9goMvFe7Lx+eScXe1mz/APzwiy3UMtbVp4dtVaMc7UR0OM+rZLZPuJhfitMFvbmei6RV4bbavKVrbZz+pGV1BPyV5+s8j1XqJu8UlQpDM4UfpRySF+xyP2nFN1OjuxpKOx2u6FhPHRRWb7tlFLuz7QASW82c7ARlj6tx2nqunU8AH0AGffjvMbppttK23HzbQiIAAtNfcIAOxPc/Pzmem6fpyxwuOxOWOFUAZLMfQADvOlQSk6IObUKk+PkL9b1w09RfaWIwNo78nBb6c/zEcFRwMjBIBI74OORmee0HVP7XaTb4a0aJy28Z3Xv/APWpH6gCGbA7cZ75Leu/EpawVVBVLFV32nAG7GCfYYOfWKc9D0OueV1N+zuKlFPbl9OtV8DQfA7n94lb1mpfzWL9jn+kR1/4fvazwyxL4dvP5UKpkO6c+cZxjHfk9hmT/wDGDQwV3z4inxFUruA7gNtJKZOOM5Mxkco1tz6lMMcc3vIMfxZQPVj9EP8AnCU/jTT5/Mw/wZ/oZpafoulrVD4C2tYu7Afata555OS1uR6jAzznMv1XpdLVFV58VcqAiq64bH8T0XDL7nPpMXP0GlifR+fz70V03X9Pbwlq554JweMe/wBf5GTc2R8fEWHTa02G/Yy+GNqKgd2YeRrNuMIvl/MeeO0JqulBAWQlQo3EBiVK4zuQ+oxyPQ/EcXKtzMoY9VQf52EbaZSuvBh67R/DLc12EDxE7BScbiPg9/oZ1qlSQRgqSpHsQcEfvNxyRk6RiUHHkNAvbF7NRKCzMqS0nWtAu0s7wiVZgJ7CDqcwiJHv7JxAGnBjFqKYlkEutOYeuiBNsXNUqY9YmICxIydmPVdHFsxM9EwYdVgWaNWhoypmbVdGq3zEZaMkvt6guDtUK7H0BJrA5+pOfqJq6brAus8JFcvlhgAHtnJJzwBjOTwIPVaRH/Moz2yOG/cTNt/C7EFa7yqtglWX82OwLKQcfac+mcH7qtWdmrHlV5ZNNJJbXwvJv9O6zqVTddqtQis7ComxgjVgKBtOCCM7pm6W901ViWEuL83ixiN2eAS3rg8D6jjvB9M0Or03FdlTJxmt9xqb/AVIiNWn1N9lrt5rN53s7bSx9MfAGBj0jk5bURwwhG1JLjZ/1X3PSeNtdGHvjj5BH/iYPXunqGssXPnByPQEnJI+8qemX1ne2MDkgWZAAwTgY+P5S2s1G5ZOVydyR2x0xVQdo9BoKagqFrM7lVsVj4H6m+vsZida60z3GilSFK4zWx8Qg5DZ/wCrsPjnnOJpfhbSM6pnT125CBAj2K4VTk5A4PPcE44m54Krff51exn32OuD+YeWvI48oGMD2+ZfHL3HqW749PU58ssccuiKtKnffj7/AEPLt0R1WpUqsCvk2ACsFGwASDnABA4BAIxg57ncp06puYJXXZZvI3NkLhCVXfjsAvpNNVLcD14+8Q6hXWzmsEtcmMkEeHR5uSR+pzgADsMfEzCEFL33sNScqj+eWvT+imk0bWV7rXbc6plEYBEVM7EGB6bj9yYWjppyFQfAAGcx3T0hFCgcLx3JP1J9T6zjrmSwJVje6lMnugcEFhzwcZ55kKSdo74qTTS9XXCsQ6J0p1ex/I29TX5k3Dg/71eRg5zNWvopXJ7liCTgAcDAAA7f+zN/o3TguBjAAAH0np36Ynh/lH3hkyOUtUt2J5dK09z5o/TfC3MxVThTjeu8hnYqQucn8wia37gFQvWE3hsFTuZm3bVyDtUAjj3Zp6DqegUbhgHJYnIBGSfYzDNYXgAAD0AAA+00nb2exOcIOFSVu+en7A+ldKrqHhDPh2n9RzsdvysPYZ4P1B9JndT6c1DkEcZ/Y+8Y1Xj7lavyoC6Fjgqx2DchHfG1sfcn0noOo3i/TU3W1MylGqvaohrabUIXxCn60wCTjnmaSp7HM8mzvc8Qx5hAMSrKvdHFiZIV17MPTI7qcDsfaShlYyUlaDLinjdTVEhIVDiRiSzTZzyGUbiAtTmdW2YQNGS4K0pL4lSIRTxAwwTGCcQxEg1QMGBUYR2xFabIbdGdNbl0bmP6d4nSkYHEQ2N5hKrIqlkZpWBkaSdbbiXQRXU94hxIdt4I9wR+4xPKl8ZB7jIP1HE9NWZia3pzvqAla7jd5lA9z+bn05BP3kcuys6cXNGr0LrD2JXpVYVJttNhqAFt+2zcFZu4G1x/2/M9PRpVRcKuAAThQSe2SeOSf5zxH4c0ZGpc5BNAcYQ7vEJBTAI4I4/mJseLqHV7EsbZ5gK0ByyoCHckdkJB+3OZOOTdKv8ACj/TJRlOMl/LfT4D9PWmsVhp0IcMVNlmAlY45XGdz89vSPaLp6qMKO5ySeWdj3Zj6mRpwMKFAC4GABgAHsMTf6boc4lJtW2uDcIpbi9ejyMyuh6epdrDtyPKCvLbccE/y/nPSWdC8pY5I2kBceUk8An+cym0YqG1R/5J95K46duS0ZDCdQFYy54HH8s/5TSbrflwCG4ByrcDPofY/E8fq9UzsawpKMRUzlM4ON5CMeAQF5/aMVV7ExkkkliT3JJ5P+vaaniioK+X9AaXUJ1HUZzn6zB1F6ryxA+pxG9eW2kVjNjDCL3JJOAcf6HEzOt0KK1rzvtRl8WxW8tJGD4aMOzehfsMgH4pCEYxUpOlfxJa9c1Bbtlus6yyutEqTxfEIuY1+Y0ZTZh1HrjDY78TU/CusYK9b8BgrqDjcABs83uxCgn5b4iNmgdagKkKHeybGXBXaFLFjnv51PqWz3HeLdLtsW2svYjnz15rx8HnHrxJzXvurr5CxuLw+7p3fZ6v4rwwfWOnIoscYUnVVggYAO3Tbix+cv3mUty5xuUfLHAJ/ug+81utdBau2zULa3nYWBMDCvgLnk4PAI5HrM/8SdMd2rKBQfBqygZQKnwRYoA4GWBb/FMY4yjF13sUs6c4xy7qqW9cfAvqdK6gMcFW4DI6OpOM4ypOD8H2lFGRMCrpVibgwKE7StgIKoQTkPg5CnPfHGOZN/V7tLYatUnIAIZccqezqR5XU+4lYZHxJEsuJJJxknfS99jeVsQizM0+sWwbkYEfHp8EehjXicTos5WhhrMw9cUqEcqgyUiQsgyWbEobJkmeQAjNA5ldnMZprmqOuxqvtLosrVXHaKIGG6BVaaOVLDLXgSqmBnVZYvA6hZS2zmFPaI3ETI5gOqm4V50/5yHQ4xu2OuCBn7duZo+DmFqqxMTipKmWjOnZ4/omuamzyjDOrUjdxsLnaHPyG5/eeq6Zq38NqBtZGCKbFPIqU5Nf+IgD34MS6z+HhaC6eV8En+6/Hr7H5kdH6oKS9F48O1bLM+UbCc4OCvHp9JDeL0s6NMMiclztt+/9Hp6Wxk/3QT/6noegdRDA8NwQAceVsNg8/aee8Rqq1tAU7yBUGI/iE/rx6oMZJjHSteiAK7bdoAAGN78H8vp6E5zgRTV9SkcsdLWne+fqqPpb61fCzn0njOqa1dhfIwCB3G47jhQF7n7CJan8RqeDxnccLggnPbcO45HtyT7TE6r1RnUbVUkHje2PKRggADvj1Exiita1Pbgosbgt099zSr1DJaxu4Vc1pVkgGzCL+n6HJ7kkjMJ1HRW0q+rKjYMFq2JVW42Kta53DnHr3557RHS4wh27nTDb7GbzPncW2A8+bnnEjrtuqvKqtgZW3raHwFCkDG1Rz7+57emZWELnvxz5/OhmckqqW9U+i+XzfIh0upb7Fcm6spvZrK7Tl92RXXWcdgNxLYx3x3zHtVq00OmYIGfvjftLuzAKMgAAL2/0YxoqjWgDHcxJZjknJJ4GTycDA/wzE/FGsZkVBZXXi/dwwaxglakbl/SAWOPc59p0RjDJkUpKo/Rfmxy5M0lJxg7t89+d+4LV6y7xmr8Sux9oVKlbFRFabcZU4ChRyeM7SeAJGhXbYvCLu1BbbWwxgrgELk7RxgDPAAgOpdD36ZLKV2KldKZru3PudT5AexdjgsBwAB7Smh6T4LVEtufegZuQDweFH1xz/wDk6cyjDG1F/wDTt97XouFvsjmhkeRxaqltxX0/09913RZ0zH/lP9J5TTIAOABkA8AD0nvupYOib/pP9J4CsbVG/jCpnPyoI/qJw4yuV7FNVYBjPBY7QT2ztLcn04Uyt2l0b0rU9dgB3N41gBWtm7gVDzLV67hyM9sRG/rlDkKrqzBlYKc43IwbB/bGPrNPVmps7LDWpPlFlVg2KTwMgHsP6SrhNS97iiGSeL2ajT1Xd+lbffoeL1v4fNF+3S3KbPSsOrq4xuAVhwRj0P7zc6bXc6bnosQg4YGt8A49DiW6lpaXtLLUoA2oh2ANtRQqsT/eIGSfmSuqspRjTZahALAJbYASvOCucHOMfeScZxdxrwdEZY5YlqvV8KHKa41iAGtV2ZlGA53gccBwHxx/1Y+0iy2UhLXFS7nNmxSxzcJLdAtQ0El8Hqb4p4+ZQwlsCZISiSiQiwN2NViN12TPrbmMKpiE0PJdmWMVrEJvgZoh05hKh6SFMPVEbsvXVGDRxLoJcGZsLFNuODMzXdCqs9COc8N6++DmbGpEXWkmZlFS5RfFkcHaZnnoiNjz2eUBRl92AOwG4HH0hP8AYigcWNn03KpA/lHfBIlt0w8cex0Rzy7iwoVRyS31JGfsJy2qD5RiUuti9jRqCXBT2l8s1KL/AJmlV2nntMcTVo1E3Ry5HY+wmPb0Co+IWyxsydzbSa87iNnHGC7H1/lNUNmB1BjUmk0upBSadoytFoPBrCeI9gUlhu4UEgAsF9DgARHUagm1QVOA6YbkL2JP19vjB+JqPomZt/iFK6UdnG3O8nArUf8AMW4A+SfSeVqULqG/il23qSCwOwYbyk+4yO2Bz2m3j1xcr43KYZx1ONX9vXbqfSdb1Zf7MybhuCHy5Gew9PuP3E8d1H8UaZwtZU7zXpU3PkEhEILA4wN2FGfYGdqSwqa3IxZZq0x6+WukD/KAHTKwFwi4r/KcA49yDIfpZRlbl4LfrcOO4aZXtfx6oHp7abGVlqNbVqUIcgkuSC9oH6cgoB8Ad+Y2xzFLNUoYKWG4jIH6iPf6RnqulspRcMviEM7VMDmtcAoWI7MefL7Yl25v/t3/AB0OacoJpRXzvyyCkrawAyfTmDXUpqtqaYn+LZVUNxAcE7WfJHHbMVordPVbF3bttg5IDAhd4PwOfmKeqGTQ4jUYvF7TV711p6+TUv0SUV0JjFhqD2AYwNzE1g/OzB+4gXfM7qmo8ZjeO1jHI7Gtu3hEemAAB8ARNdR7xpVwc8W5Rtu31B6p4tvjF3MXcRlEMg5lxK1cTrGgIPUOY/WwmPXfiM16uIGjSOJwYRE35lq7veAUPCFQ4i9dkKzRAHW+HFvEy3sxJr1MKNUaaWZMOsR09whWux2iChpsYiVz+kqmpzCquYqNLYznEpsmhZpovbXjtGUUgIfEYouJi233keNgwBm3XqJzvmYyauM13kwok4ldXRlw4PYYKsTsODkNx6gn7zzup0tVJQVqyudxsDZ4OQFC+m382PX3nrfDzPJfie7Go2/3EUfc5b/MRTm1BxvZjxQTmmGe5rFWkt5GsYgBRuU3FA53ev5R9ITU9KR6Kq6bjtA3PtUjZ5jsRhxuLIVbPb1iHTdEdQ/hgZ8lrHkDCrWxLc+3eaWr6LXvQK9iBLEy7HLOAwV7LFXAztB4GMAAZPJNv0bhBXqadrx5Y/1Ek5pdtwWp6UCmAAXVW2OwG4McnIIHHJ9O0t060WLZ/bdxfaW2hwDczOQMuM4AyM+pEvVrE5QWB2TykjI3Efq598EwWoXJz24xxjkbg2D91EeSeWPHN3f3DHHHN/8Ao3Xdc+nzqwGi0wpcWVkpYrF9yHADHuQn5QPjGJu26+q5T4iCq4Diylf4Np9nrHNbfI4+kwHY5h67sTDbk7ZOeNPfqFuYr/umKH1LAN4vGPOh4x8d/wCkzK2bnePMCMFeUYc5PPKntH2bMGUmJQtp3wUw5PZRlHSnfdb+U+VRyDiL3mMAQN3M2TCO0GzyrtJEBIEwMlLOYayuDWrERRMcqaGzF0PpD0rAyxmsGHDcRXxcSpvgKg1luBFvFnO+ZQL7wKIcoth21PEzw+IVbcxAHqu5mlTbM2pYdboUJmi12RFXEshkuOIqMp0Z93eK3ZjtqcwYTMZRMVpzmaVIxALTiFazEBSdmlU3E+ddW1fiai1h2LsB9F8o/kJ6bq3VvCpZs842r8seB/5+08zo+mKdG95fzLbXUqcEsGVmZj6jGBz8znzSUasrgju2b/4L2q1ljOF/haipVIO5y9DDIx8lR/ihNNVqarvE8YNjcVbA8m4YbKkHLY7HPGSe8jp9bIlWAwXJQ5IIexl33FCBwAPC455B95rbMiXwZtN0vTdE8+FwkpyaepX4VtfYw/8AZyK25UAPuMjP1HYybEM0bq8RQ8zbbfLJ6hBpCd48dJmV/ssAciESXCS9SQhSBNsWdYpcsasaLu+YAjrKYIriNiVZRAEwaNDCuCSvEcRIDbKLp4cjEnMFaYAnZR2lFMDe0JSYinQYCcSjQitJ8KArFbJFdkYeqKOuDAonY0uqhq74gJZYgo1k1MbqszMesTR0jwJyGGpidpwY+zxLUwRmLAC6EduImx5hVbiBtnnvxNQzKrAnCEkj05/V9v8AOI9F0ocvl9gVHbsTvYDy19uCfcz0V4kaRFUYAAHsO3MnLHqe5bW1HYf6TY3g11sfLUXKj5c5Y/6+Zok4iNLAQ4slFGlSOSbbbb5e78vkI3MXNOIdTOeMnYqeJVRmEYyfSMbZQIBK2HjicTBucQEKagQCLzGLTBqMQNg2eSpnToDGFMOjTp0BFd3MmyROgC5E7JKmdOiLDVXeNidOgjDBmAsTJnToGkQiS4SROgFh6ljGMTp0DLCC04i1jzp0BIAywpTyyJ0aNCrpmCIwZE6I0gqXmMV2mdOjMSHVeVd506IiLtJc8Tp0YwYsgrDxOnQGBIg3nToA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33999192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7200" y="341784"/>
            <a:ext cx="4967288" cy="1143000"/>
          </a:xfrm>
        </p:spPr>
        <p:txBody>
          <a:bodyPr/>
          <a:lstStyle/>
          <a:p>
            <a:endParaRPr lang="es-ES" b="1" dirty="0">
              <a:latin typeface="Garamond" pitchFamily="18" charset="0"/>
            </a:endParaRPr>
          </a:p>
        </p:txBody>
      </p:sp>
      <p:sp>
        <p:nvSpPr>
          <p:cNvPr id="78851" name="Rectangle 3"/>
          <p:cNvSpPr>
            <a:spLocks noGrp="1" noChangeArrowheads="1"/>
          </p:cNvSpPr>
          <p:nvPr>
            <p:ph type="body" idx="1"/>
          </p:nvPr>
        </p:nvSpPr>
        <p:spPr>
          <a:xfrm>
            <a:off x="827088" y="2017713"/>
            <a:ext cx="4252912" cy="4114800"/>
          </a:xfrm>
        </p:spPr>
        <p:style>
          <a:lnRef idx="1">
            <a:schemeClr val="accent3"/>
          </a:lnRef>
          <a:fillRef idx="2">
            <a:schemeClr val="accent3"/>
          </a:fillRef>
          <a:effectRef idx="1">
            <a:schemeClr val="accent3"/>
          </a:effectRef>
          <a:fontRef idx="minor">
            <a:schemeClr val="dk1"/>
          </a:fontRef>
        </p:style>
        <p:txBody>
          <a:bodyPr>
            <a:normAutofit lnSpcReduction="10000"/>
          </a:bodyPr>
          <a:lstStyle/>
          <a:p>
            <a:pPr>
              <a:buFont typeface="Wingdings" pitchFamily="2" charset="2"/>
              <a:buNone/>
            </a:pPr>
            <a:r>
              <a:rPr lang="es-PR" sz="2200" dirty="0">
                <a:latin typeface="Garamond" pitchFamily="18" charset="0"/>
              </a:rPr>
              <a:t>2. Los cromosomas están presentes en pares, por lo tanto, los genes también están en pares; uno proviene de la madre y el otro del padre.  Las formas alternas de un gen son los </a:t>
            </a:r>
            <a:r>
              <a:rPr lang="es-PR" sz="2200" b="1" dirty="0">
                <a:latin typeface="Garamond" pitchFamily="18" charset="0"/>
              </a:rPr>
              <a:t>alelos</a:t>
            </a:r>
            <a:r>
              <a:rPr lang="es-PR" sz="2200" dirty="0">
                <a:latin typeface="Garamond" pitchFamily="18" charset="0"/>
              </a:rPr>
              <a:t>.</a:t>
            </a:r>
          </a:p>
          <a:p>
            <a:endParaRPr lang="es-PR" sz="2200" dirty="0">
              <a:latin typeface="Garamond" pitchFamily="18" charset="0"/>
            </a:endParaRPr>
          </a:p>
          <a:p>
            <a:pPr>
              <a:buFont typeface="Wingdings" pitchFamily="2" charset="2"/>
              <a:buNone/>
            </a:pPr>
            <a:r>
              <a:rPr lang="es-PR" sz="2200" dirty="0">
                <a:latin typeface="Garamond" pitchFamily="18" charset="0"/>
              </a:rPr>
              <a:t>3. Si ambos alelos son idénticos para un gen, el organismo es </a:t>
            </a:r>
            <a:r>
              <a:rPr lang="es-PR" sz="2200" b="1" dirty="0">
                <a:latin typeface="Garamond" pitchFamily="18" charset="0"/>
              </a:rPr>
              <a:t>homocigoto</a:t>
            </a:r>
            <a:r>
              <a:rPr lang="es-PR" sz="2200" dirty="0">
                <a:latin typeface="Garamond" pitchFamily="18" charset="0"/>
              </a:rPr>
              <a:t> para esa característica.  Si son diferentes, es </a:t>
            </a:r>
            <a:r>
              <a:rPr lang="es-PR" sz="2200" b="1" dirty="0">
                <a:latin typeface="Garamond" pitchFamily="18" charset="0"/>
              </a:rPr>
              <a:t>heterocigoto</a:t>
            </a:r>
            <a:r>
              <a:rPr lang="es-PR" sz="2200" dirty="0">
                <a:latin typeface="Garamond" pitchFamily="18" charset="0"/>
              </a:rPr>
              <a:t>. </a:t>
            </a:r>
            <a:endParaRPr lang="en-US" sz="2200" dirty="0">
              <a:latin typeface="Garamond" pitchFamily="18" charset="0"/>
            </a:endParaRPr>
          </a:p>
        </p:txBody>
      </p:sp>
      <p:pic>
        <p:nvPicPr>
          <p:cNvPr id="78852" name="Picture 4" descr="haploide"/>
          <p:cNvPicPr>
            <a:picLocks noChangeAspect="1" noChangeArrowheads="1"/>
          </p:cNvPicPr>
          <p:nvPr/>
        </p:nvPicPr>
        <p:blipFill>
          <a:blip r:embed="rId2"/>
          <a:srcRect/>
          <a:stretch>
            <a:fillRect/>
          </a:stretch>
        </p:blipFill>
        <p:spPr bwMode="auto">
          <a:xfrm>
            <a:off x="5265665" y="0"/>
            <a:ext cx="3878335" cy="680322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8852"/>
                                        </p:tgtEl>
                                        <p:attrNameLst>
                                          <p:attrName>style.visibility</p:attrName>
                                        </p:attrNameLst>
                                      </p:cBhvr>
                                      <p:to>
                                        <p:strVal val="visible"/>
                                      </p:to>
                                    </p:set>
                                    <p:animEffect transition="in" filter="blinds(horizontal)">
                                      <p:cBhvr>
                                        <p:cTn id="7" dur="500"/>
                                        <p:tgtEl>
                                          <p:spTgt spid="788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85" name="Picture 13" descr="imagen"/>
          <p:cNvPicPr>
            <a:picLocks noChangeAspect="1" noChangeArrowheads="1"/>
          </p:cNvPicPr>
          <p:nvPr/>
        </p:nvPicPr>
        <p:blipFill>
          <a:blip r:embed="rId2"/>
          <a:srcRect/>
          <a:stretch>
            <a:fillRect/>
          </a:stretch>
        </p:blipFill>
        <p:spPr bwMode="auto">
          <a:xfrm>
            <a:off x="6357950" y="3857628"/>
            <a:ext cx="2293278" cy="3000372"/>
          </a:xfrm>
          <a:prstGeom prst="rect">
            <a:avLst/>
          </a:prstGeom>
          <a:noFill/>
        </p:spPr>
      </p:pic>
      <p:sp>
        <p:nvSpPr>
          <p:cNvPr id="79875" name="Rectangle 3"/>
          <p:cNvSpPr>
            <a:spLocks noGrp="1" noChangeArrowheads="1"/>
          </p:cNvSpPr>
          <p:nvPr>
            <p:ph type="body" idx="1"/>
          </p:nvPr>
        </p:nvSpPr>
        <p:spPr>
          <a:xfrm>
            <a:off x="285720" y="1285861"/>
            <a:ext cx="5078443" cy="5167328"/>
          </a:xfrm>
        </p:spPr>
        <p:style>
          <a:lnRef idx="1">
            <a:schemeClr val="accent4"/>
          </a:lnRef>
          <a:fillRef idx="2">
            <a:schemeClr val="accent4"/>
          </a:fillRef>
          <a:effectRef idx="1">
            <a:schemeClr val="accent4"/>
          </a:effectRef>
          <a:fontRef idx="minor">
            <a:schemeClr val="dk1"/>
          </a:fontRef>
        </p:style>
        <p:txBody>
          <a:bodyPr/>
          <a:lstStyle/>
          <a:p>
            <a:pPr algn="just"/>
            <a:r>
              <a:rPr lang="en-US" sz="2400" b="1" dirty="0" err="1" smtClean="0">
                <a:latin typeface="Garamond" pitchFamily="18" charset="0"/>
              </a:rPr>
              <a:t>Genotipo</a:t>
            </a:r>
            <a:r>
              <a:rPr lang="en-US" sz="2400" b="1" dirty="0">
                <a:latin typeface="Garamond" pitchFamily="18" charset="0"/>
              </a:rPr>
              <a:t>: </a:t>
            </a:r>
            <a:r>
              <a:rPr lang="en-US" sz="2400" dirty="0">
                <a:latin typeface="Garamond" pitchFamily="18" charset="0"/>
              </a:rPr>
              <a:t>Es el </a:t>
            </a:r>
            <a:r>
              <a:rPr lang="en-US" sz="2400" dirty="0" err="1">
                <a:latin typeface="Garamond" pitchFamily="18" charset="0"/>
              </a:rPr>
              <a:t>conjunto</a:t>
            </a:r>
            <a:r>
              <a:rPr lang="en-US" sz="2400" dirty="0">
                <a:latin typeface="Garamond" pitchFamily="18" charset="0"/>
              </a:rPr>
              <a:t> de </a:t>
            </a:r>
            <a:r>
              <a:rPr lang="en-US" sz="2400" b="1" dirty="0">
                <a:latin typeface="Garamond" pitchFamily="18" charset="0"/>
              </a:rPr>
              <a:t>genes</a:t>
            </a:r>
            <a:r>
              <a:rPr lang="en-US" sz="2400" dirty="0">
                <a:latin typeface="Garamond" pitchFamily="18" charset="0"/>
              </a:rPr>
              <a:t> </a:t>
            </a:r>
            <a:r>
              <a:rPr lang="en-US" sz="2400" dirty="0" err="1">
                <a:latin typeface="Garamond" pitchFamily="18" charset="0"/>
              </a:rPr>
              <a:t>que</a:t>
            </a:r>
            <a:r>
              <a:rPr lang="en-US" sz="2400" dirty="0">
                <a:latin typeface="Garamond" pitchFamily="18" charset="0"/>
              </a:rPr>
              <a:t> </a:t>
            </a:r>
            <a:r>
              <a:rPr lang="en-US" sz="2400" dirty="0" err="1">
                <a:latin typeface="Garamond" pitchFamily="18" charset="0"/>
              </a:rPr>
              <a:t>contiene</a:t>
            </a:r>
            <a:r>
              <a:rPr lang="en-US" sz="2400" dirty="0">
                <a:latin typeface="Garamond" pitchFamily="18" charset="0"/>
              </a:rPr>
              <a:t> un </a:t>
            </a:r>
            <a:r>
              <a:rPr lang="en-US" sz="2400" dirty="0" err="1">
                <a:latin typeface="Garamond" pitchFamily="18" charset="0"/>
              </a:rPr>
              <a:t>organismo</a:t>
            </a:r>
            <a:r>
              <a:rPr lang="en-US" sz="2400" dirty="0">
                <a:latin typeface="Garamond" pitchFamily="18" charset="0"/>
              </a:rPr>
              <a:t> </a:t>
            </a:r>
            <a:r>
              <a:rPr lang="en-US" sz="2400" dirty="0" err="1">
                <a:latin typeface="Garamond" pitchFamily="18" charset="0"/>
              </a:rPr>
              <a:t>heredado</a:t>
            </a:r>
            <a:r>
              <a:rPr lang="en-US" sz="2400" dirty="0">
                <a:latin typeface="Garamond" pitchFamily="18" charset="0"/>
              </a:rPr>
              <a:t> de </a:t>
            </a:r>
            <a:r>
              <a:rPr lang="en-US" sz="2400" dirty="0" err="1">
                <a:latin typeface="Garamond" pitchFamily="18" charset="0"/>
              </a:rPr>
              <a:t>sus</a:t>
            </a:r>
            <a:r>
              <a:rPr lang="en-US" sz="2400" dirty="0">
                <a:latin typeface="Garamond" pitchFamily="18" charset="0"/>
              </a:rPr>
              <a:t> </a:t>
            </a:r>
            <a:r>
              <a:rPr lang="en-US" sz="2400" dirty="0" err="1">
                <a:latin typeface="Garamond" pitchFamily="18" charset="0"/>
              </a:rPr>
              <a:t>progenitores</a:t>
            </a:r>
            <a:r>
              <a:rPr lang="en-US" sz="2400" dirty="0">
                <a:latin typeface="Garamond" pitchFamily="18" charset="0"/>
              </a:rPr>
              <a:t>. En </a:t>
            </a:r>
            <a:r>
              <a:rPr lang="en-US" sz="2400" dirty="0" err="1">
                <a:latin typeface="Garamond" pitchFamily="18" charset="0"/>
              </a:rPr>
              <a:t>organismos</a:t>
            </a:r>
            <a:r>
              <a:rPr lang="en-US" sz="2400" dirty="0">
                <a:latin typeface="Garamond" pitchFamily="18" charset="0"/>
              </a:rPr>
              <a:t> </a:t>
            </a:r>
            <a:r>
              <a:rPr lang="en-US" sz="2400" i="1" dirty="0" err="1">
                <a:latin typeface="Garamond" pitchFamily="18" charset="0"/>
              </a:rPr>
              <a:t>diploides</a:t>
            </a:r>
            <a:r>
              <a:rPr lang="en-US" sz="2400" dirty="0">
                <a:latin typeface="Garamond" pitchFamily="18" charset="0"/>
              </a:rPr>
              <a:t>, la </a:t>
            </a:r>
            <a:r>
              <a:rPr lang="en-US" sz="2400" dirty="0" err="1">
                <a:latin typeface="Garamond" pitchFamily="18" charset="0"/>
              </a:rPr>
              <a:t>mitad</a:t>
            </a:r>
            <a:r>
              <a:rPr lang="en-US" sz="2400" dirty="0">
                <a:latin typeface="Garamond" pitchFamily="18" charset="0"/>
              </a:rPr>
              <a:t> de los genes se </a:t>
            </a:r>
            <a:r>
              <a:rPr lang="en-US" sz="2400" dirty="0" err="1">
                <a:latin typeface="Garamond" pitchFamily="18" charset="0"/>
              </a:rPr>
              <a:t>heredan</a:t>
            </a:r>
            <a:r>
              <a:rPr lang="en-US" sz="2400" dirty="0">
                <a:latin typeface="Garamond" pitchFamily="18" charset="0"/>
              </a:rPr>
              <a:t> del padre y la </a:t>
            </a:r>
            <a:r>
              <a:rPr lang="en-US" sz="2400" dirty="0" err="1">
                <a:latin typeface="Garamond" pitchFamily="18" charset="0"/>
              </a:rPr>
              <a:t>otra</a:t>
            </a:r>
            <a:r>
              <a:rPr lang="en-US" sz="2400" dirty="0">
                <a:latin typeface="Garamond" pitchFamily="18" charset="0"/>
              </a:rPr>
              <a:t> </a:t>
            </a:r>
            <a:r>
              <a:rPr lang="en-US" sz="2400" dirty="0" err="1">
                <a:latin typeface="Garamond" pitchFamily="18" charset="0"/>
              </a:rPr>
              <a:t>mitad</a:t>
            </a:r>
            <a:r>
              <a:rPr lang="en-US" sz="2400" dirty="0">
                <a:latin typeface="Garamond" pitchFamily="18" charset="0"/>
              </a:rPr>
              <a:t> de la </a:t>
            </a:r>
            <a:r>
              <a:rPr lang="en-US" sz="2400" dirty="0" err="1">
                <a:latin typeface="Garamond" pitchFamily="18" charset="0"/>
              </a:rPr>
              <a:t>madre</a:t>
            </a:r>
            <a:r>
              <a:rPr lang="en-US" sz="2400" dirty="0">
                <a:latin typeface="Garamond" pitchFamily="18" charset="0"/>
              </a:rPr>
              <a:t>.</a:t>
            </a:r>
          </a:p>
          <a:p>
            <a:pPr>
              <a:buFont typeface="Wingdings" pitchFamily="2" charset="2"/>
              <a:buNone/>
            </a:pPr>
            <a:endParaRPr lang="en-US" sz="2400" dirty="0">
              <a:latin typeface="Garamond" pitchFamily="18" charset="0"/>
            </a:endParaRPr>
          </a:p>
          <a:p>
            <a:pPr algn="just"/>
            <a:r>
              <a:rPr lang="en-US" sz="2400" b="1" dirty="0" err="1">
                <a:latin typeface="Garamond" pitchFamily="18" charset="0"/>
              </a:rPr>
              <a:t>Fenotipo</a:t>
            </a:r>
            <a:r>
              <a:rPr lang="en-US" sz="2400" dirty="0">
                <a:latin typeface="Garamond" pitchFamily="18" charset="0"/>
              </a:rPr>
              <a:t>: Es la </a:t>
            </a:r>
            <a:r>
              <a:rPr lang="en-US" sz="2400" dirty="0" err="1">
                <a:latin typeface="Garamond" pitchFamily="18" charset="0"/>
              </a:rPr>
              <a:t>manifestación</a:t>
            </a:r>
            <a:r>
              <a:rPr lang="en-US" sz="2400" dirty="0">
                <a:latin typeface="Garamond" pitchFamily="18" charset="0"/>
              </a:rPr>
              <a:t> </a:t>
            </a:r>
            <a:r>
              <a:rPr lang="en-US" sz="2400" dirty="0" err="1">
                <a:latin typeface="Garamond" pitchFamily="18" charset="0"/>
              </a:rPr>
              <a:t>externa</a:t>
            </a:r>
            <a:r>
              <a:rPr lang="en-US" sz="2400" dirty="0">
                <a:latin typeface="Garamond" pitchFamily="18" charset="0"/>
              </a:rPr>
              <a:t> del </a:t>
            </a:r>
            <a:r>
              <a:rPr lang="en-US" sz="2400" dirty="0" err="1">
                <a:latin typeface="Garamond" pitchFamily="18" charset="0"/>
              </a:rPr>
              <a:t>genotipo</a:t>
            </a:r>
            <a:r>
              <a:rPr lang="en-US" sz="2400" dirty="0">
                <a:latin typeface="Garamond" pitchFamily="18" charset="0"/>
              </a:rPr>
              <a:t>, </a:t>
            </a:r>
            <a:r>
              <a:rPr lang="en-US" sz="2400" dirty="0" err="1">
                <a:latin typeface="Garamond" pitchFamily="18" charset="0"/>
              </a:rPr>
              <a:t>es</a:t>
            </a:r>
            <a:r>
              <a:rPr lang="en-US" sz="2400" dirty="0">
                <a:latin typeface="Garamond" pitchFamily="18" charset="0"/>
              </a:rPr>
              <a:t> </a:t>
            </a:r>
            <a:r>
              <a:rPr lang="en-US" sz="2400" dirty="0" err="1">
                <a:latin typeface="Garamond" pitchFamily="18" charset="0"/>
              </a:rPr>
              <a:t>decir</a:t>
            </a:r>
            <a:r>
              <a:rPr lang="en-US" sz="2400" dirty="0">
                <a:latin typeface="Garamond" pitchFamily="18" charset="0"/>
              </a:rPr>
              <a:t>, la </a:t>
            </a:r>
            <a:r>
              <a:rPr lang="en-US" sz="2400" dirty="0" err="1">
                <a:latin typeface="Garamond" pitchFamily="18" charset="0"/>
              </a:rPr>
              <a:t>suma</a:t>
            </a:r>
            <a:r>
              <a:rPr lang="en-US" sz="2400" dirty="0">
                <a:latin typeface="Garamond" pitchFamily="18" charset="0"/>
              </a:rPr>
              <a:t> de los </a:t>
            </a:r>
            <a:r>
              <a:rPr lang="en-US" sz="2400" dirty="0" err="1">
                <a:latin typeface="Garamond" pitchFamily="18" charset="0"/>
              </a:rPr>
              <a:t>caracteres</a:t>
            </a:r>
            <a:r>
              <a:rPr lang="en-US" sz="2400" dirty="0">
                <a:latin typeface="Garamond" pitchFamily="18" charset="0"/>
              </a:rPr>
              <a:t> observables en un </a:t>
            </a:r>
            <a:r>
              <a:rPr lang="en-US" sz="2400" dirty="0" err="1">
                <a:latin typeface="Garamond" pitchFamily="18" charset="0"/>
              </a:rPr>
              <a:t>individuo</a:t>
            </a:r>
            <a:r>
              <a:rPr lang="en-US" sz="2400" dirty="0">
                <a:latin typeface="Garamond" pitchFamily="18" charset="0"/>
              </a:rPr>
              <a:t>. El </a:t>
            </a:r>
            <a:r>
              <a:rPr lang="en-US" sz="2400" dirty="0" err="1">
                <a:latin typeface="Garamond" pitchFamily="18" charset="0"/>
              </a:rPr>
              <a:t>fenotipo</a:t>
            </a:r>
            <a:r>
              <a:rPr lang="en-US" sz="2400" dirty="0">
                <a:latin typeface="Garamond" pitchFamily="18" charset="0"/>
              </a:rPr>
              <a:t> </a:t>
            </a:r>
            <a:r>
              <a:rPr lang="en-US" sz="2400" dirty="0" err="1">
                <a:latin typeface="Garamond" pitchFamily="18" charset="0"/>
              </a:rPr>
              <a:t>es</a:t>
            </a:r>
            <a:r>
              <a:rPr lang="en-US" sz="2400" dirty="0">
                <a:latin typeface="Garamond" pitchFamily="18" charset="0"/>
              </a:rPr>
              <a:t> el </a:t>
            </a:r>
            <a:r>
              <a:rPr lang="en-US" sz="2400" dirty="0" err="1">
                <a:latin typeface="Garamond" pitchFamily="18" charset="0"/>
              </a:rPr>
              <a:t>resultado</a:t>
            </a:r>
            <a:r>
              <a:rPr lang="en-US" sz="2400" dirty="0">
                <a:latin typeface="Garamond" pitchFamily="18" charset="0"/>
              </a:rPr>
              <a:t> de la </a:t>
            </a:r>
            <a:r>
              <a:rPr lang="en-US" sz="2400" dirty="0" err="1">
                <a:latin typeface="Garamond" pitchFamily="18" charset="0"/>
              </a:rPr>
              <a:t>interacción</a:t>
            </a:r>
            <a:r>
              <a:rPr lang="en-US" sz="2400" dirty="0">
                <a:latin typeface="Garamond" pitchFamily="18" charset="0"/>
              </a:rPr>
              <a:t> entre el </a:t>
            </a:r>
            <a:r>
              <a:rPr lang="en-US" sz="2400" b="1" dirty="0" err="1">
                <a:latin typeface="Garamond" pitchFamily="18" charset="0"/>
              </a:rPr>
              <a:t>genotipo</a:t>
            </a:r>
            <a:r>
              <a:rPr lang="en-US" sz="2400" dirty="0">
                <a:latin typeface="Garamond" pitchFamily="18" charset="0"/>
              </a:rPr>
              <a:t> y el </a:t>
            </a:r>
            <a:r>
              <a:rPr lang="en-US" sz="2400" b="1" dirty="0" err="1">
                <a:latin typeface="Garamond" pitchFamily="18" charset="0"/>
              </a:rPr>
              <a:t>ambiente</a:t>
            </a:r>
            <a:r>
              <a:rPr lang="en-US" sz="2400" dirty="0">
                <a:latin typeface="Garamond" pitchFamily="18" charset="0"/>
              </a:rPr>
              <a:t>. </a:t>
            </a:r>
          </a:p>
        </p:txBody>
      </p:sp>
      <p:pic>
        <p:nvPicPr>
          <p:cNvPr id="79879" name="Picture 7" descr="down2"/>
          <p:cNvPicPr>
            <a:picLocks noChangeAspect="1" noChangeArrowheads="1"/>
          </p:cNvPicPr>
          <p:nvPr/>
        </p:nvPicPr>
        <p:blipFill>
          <a:blip r:embed="rId3"/>
          <a:srcRect/>
          <a:stretch>
            <a:fillRect/>
          </a:stretch>
        </p:blipFill>
        <p:spPr bwMode="auto">
          <a:xfrm>
            <a:off x="6072198" y="785794"/>
            <a:ext cx="2776565" cy="2954015"/>
          </a:xfrm>
          <a:prstGeom prst="rect">
            <a:avLst/>
          </a:prstGeom>
          <a:noFill/>
        </p:spPr>
      </p:pic>
      <p:sp>
        <p:nvSpPr>
          <p:cNvPr id="79886" name="Text Box 14"/>
          <p:cNvSpPr txBox="1">
            <a:spLocks noChangeArrowheads="1"/>
          </p:cNvSpPr>
          <p:nvPr/>
        </p:nvSpPr>
        <p:spPr bwMode="auto">
          <a:xfrm>
            <a:off x="6215074" y="928670"/>
            <a:ext cx="2305050" cy="274638"/>
          </a:xfrm>
          <a:prstGeom prst="rect">
            <a:avLst/>
          </a:prstGeom>
          <a:noFill/>
          <a:ln w="9525" algn="ctr">
            <a:noFill/>
            <a:miter lim="800000"/>
            <a:headEnd/>
            <a:tailEnd/>
          </a:ln>
          <a:effectLst/>
        </p:spPr>
        <p:txBody>
          <a:bodyPr>
            <a:spAutoFit/>
          </a:bodyPr>
          <a:lstStyle/>
          <a:p>
            <a:pPr>
              <a:spcBef>
                <a:spcPct val="50000"/>
              </a:spcBef>
            </a:pPr>
            <a:r>
              <a:rPr lang="en-US" sz="1200" dirty="0" err="1">
                <a:solidFill>
                  <a:srgbClr val="FF0000"/>
                </a:solidFill>
              </a:rPr>
              <a:t>Trisomía</a:t>
            </a:r>
            <a:r>
              <a:rPr lang="en-US" sz="1200" dirty="0">
                <a:solidFill>
                  <a:srgbClr val="FF0000"/>
                </a:solidFill>
              </a:rPr>
              <a:t> </a:t>
            </a:r>
            <a:r>
              <a:rPr lang="en-US" sz="1200" dirty="0" err="1">
                <a:solidFill>
                  <a:srgbClr val="FF0000"/>
                </a:solidFill>
              </a:rPr>
              <a:t>cromosoma</a:t>
            </a:r>
            <a:r>
              <a:rPr lang="en-US" sz="1200" dirty="0">
                <a:solidFill>
                  <a:srgbClr val="FF0000"/>
                </a:solidFill>
              </a:rPr>
              <a:t> 21</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Grp="1" noChangeArrowheads="1"/>
          </p:cNvSpPr>
          <p:nvPr>
            <p:ph type="body" sz="half" idx="1"/>
          </p:nvPr>
        </p:nvSpPr>
        <p:spPr>
          <a:xfrm>
            <a:off x="263525" y="2060575"/>
            <a:ext cx="3587750" cy="4392613"/>
          </a:xfrm>
        </p:spPr>
        <p:style>
          <a:lnRef idx="2">
            <a:schemeClr val="accent5"/>
          </a:lnRef>
          <a:fillRef idx="1">
            <a:schemeClr val="lt1"/>
          </a:fillRef>
          <a:effectRef idx="0">
            <a:schemeClr val="accent5"/>
          </a:effectRef>
          <a:fontRef idx="minor">
            <a:schemeClr val="dk1"/>
          </a:fontRef>
        </p:style>
        <p:txBody>
          <a:bodyPr/>
          <a:lstStyle/>
          <a:p>
            <a:pPr>
              <a:lnSpc>
                <a:spcPct val="80000"/>
              </a:lnSpc>
            </a:pPr>
            <a:endParaRPr lang="en-US" sz="2200" dirty="0">
              <a:latin typeface="Garamond" pitchFamily="18" charset="0"/>
            </a:endParaRPr>
          </a:p>
          <a:p>
            <a:pPr algn="just">
              <a:lnSpc>
                <a:spcPct val="80000"/>
              </a:lnSpc>
            </a:pPr>
            <a:r>
              <a:rPr lang="en-US" sz="2400" b="1" dirty="0" err="1">
                <a:solidFill>
                  <a:schemeClr val="accent4">
                    <a:lumMod val="50000"/>
                  </a:schemeClr>
                </a:solidFill>
                <a:latin typeface="Garamond" pitchFamily="18" charset="0"/>
              </a:rPr>
              <a:t>Homocigoto</a:t>
            </a:r>
            <a:r>
              <a:rPr lang="en-US" sz="2400" dirty="0">
                <a:solidFill>
                  <a:schemeClr val="accent4">
                    <a:lumMod val="50000"/>
                  </a:schemeClr>
                </a:solidFill>
                <a:latin typeface="Garamond" pitchFamily="18" charset="0"/>
              </a:rPr>
              <a:t>: </a:t>
            </a:r>
            <a:r>
              <a:rPr lang="en-US" sz="2200" dirty="0" err="1">
                <a:latin typeface="Garamond" pitchFamily="18" charset="0"/>
              </a:rPr>
              <a:t>Individuo</a:t>
            </a:r>
            <a:r>
              <a:rPr lang="en-US" sz="2200" dirty="0">
                <a:latin typeface="Garamond" pitchFamily="18" charset="0"/>
              </a:rPr>
              <a:t> </a:t>
            </a:r>
            <a:r>
              <a:rPr lang="en-US" sz="2200" dirty="0" err="1">
                <a:latin typeface="Garamond" pitchFamily="18" charset="0"/>
              </a:rPr>
              <a:t>que</a:t>
            </a:r>
            <a:r>
              <a:rPr lang="en-US" sz="2200" dirty="0">
                <a:latin typeface="Garamond" pitchFamily="18" charset="0"/>
              </a:rPr>
              <a:t> </a:t>
            </a:r>
            <a:r>
              <a:rPr lang="en-US" sz="2200" dirty="0" err="1">
                <a:latin typeface="Garamond" pitchFamily="18" charset="0"/>
              </a:rPr>
              <a:t>para</a:t>
            </a:r>
            <a:r>
              <a:rPr lang="en-US" sz="2200" dirty="0">
                <a:latin typeface="Garamond" pitchFamily="18" charset="0"/>
              </a:rPr>
              <a:t> un gen dado </a:t>
            </a:r>
            <a:r>
              <a:rPr lang="en-US" sz="2200" dirty="0" err="1">
                <a:latin typeface="Garamond" pitchFamily="18" charset="0"/>
              </a:rPr>
              <a:t>tiene</a:t>
            </a:r>
            <a:r>
              <a:rPr lang="en-US" sz="2200" dirty="0">
                <a:latin typeface="Garamond" pitchFamily="18" charset="0"/>
              </a:rPr>
              <a:t> en </a:t>
            </a:r>
            <a:r>
              <a:rPr lang="en-US" sz="2200" dirty="0" err="1">
                <a:latin typeface="Garamond" pitchFamily="18" charset="0"/>
              </a:rPr>
              <a:t>cada</a:t>
            </a:r>
            <a:r>
              <a:rPr lang="en-US" sz="2200" dirty="0">
                <a:latin typeface="Garamond" pitchFamily="18" charset="0"/>
              </a:rPr>
              <a:t> </a:t>
            </a:r>
            <a:r>
              <a:rPr lang="en-US" sz="2200" dirty="0" err="1">
                <a:latin typeface="Garamond" pitchFamily="18" charset="0"/>
              </a:rPr>
              <a:t>cromosoma</a:t>
            </a:r>
            <a:r>
              <a:rPr lang="en-US" sz="2200" dirty="0">
                <a:latin typeface="Garamond" pitchFamily="18" charset="0"/>
              </a:rPr>
              <a:t> </a:t>
            </a:r>
            <a:r>
              <a:rPr lang="en-US" sz="2200" dirty="0" err="1">
                <a:latin typeface="Garamond" pitchFamily="18" charset="0"/>
              </a:rPr>
              <a:t>homólogo</a:t>
            </a:r>
            <a:r>
              <a:rPr lang="en-US" sz="2200" dirty="0">
                <a:latin typeface="Garamond" pitchFamily="18" charset="0"/>
              </a:rPr>
              <a:t> el </a:t>
            </a:r>
            <a:r>
              <a:rPr lang="en-US" sz="2200" dirty="0" err="1">
                <a:latin typeface="Garamond" pitchFamily="18" charset="0"/>
              </a:rPr>
              <a:t>mismo</a:t>
            </a:r>
            <a:r>
              <a:rPr lang="en-US" sz="2200" dirty="0">
                <a:latin typeface="Garamond" pitchFamily="18" charset="0"/>
              </a:rPr>
              <a:t> </a:t>
            </a:r>
            <a:r>
              <a:rPr lang="en-US" sz="2200" dirty="0" err="1">
                <a:latin typeface="Garamond" pitchFamily="18" charset="0"/>
              </a:rPr>
              <a:t>tipo</a:t>
            </a:r>
            <a:r>
              <a:rPr lang="en-US" sz="2200" dirty="0">
                <a:latin typeface="Garamond" pitchFamily="18" charset="0"/>
              </a:rPr>
              <a:t> de </a:t>
            </a:r>
            <a:r>
              <a:rPr lang="en-US" sz="2200" dirty="0" err="1">
                <a:latin typeface="Garamond" pitchFamily="18" charset="0"/>
              </a:rPr>
              <a:t>alelo</a:t>
            </a:r>
            <a:r>
              <a:rPr lang="en-US" sz="2200" dirty="0">
                <a:latin typeface="Garamond" pitchFamily="18" charset="0"/>
              </a:rPr>
              <a:t>, </a:t>
            </a:r>
            <a:r>
              <a:rPr lang="en-US" sz="2200" dirty="0" err="1">
                <a:latin typeface="Garamond" pitchFamily="18" charset="0"/>
              </a:rPr>
              <a:t>por</a:t>
            </a:r>
            <a:r>
              <a:rPr lang="en-US" sz="2200" dirty="0">
                <a:latin typeface="Garamond" pitchFamily="18" charset="0"/>
              </a:rPr>
              <a:t> </a:t>
            </a:r>
            <a:r>
              <a:rPr lang="en-US" sz="2200" dirty="0" err="1">
                <a:latin typeface="Garamond" pitchFamily="18" charset="0"/>
              </a:rPr>
              <a:t>ejemplo</a:t>
            </a:r>
            <a:r>
              <a:rPr lang="en-US" sz="2200" dirty="0">
                <a:latin typeface="Garamond" pitchFamily="18" charset="0"/>
              </a:rPr>
              <a:t>,</a:t>
            </a:r>
            <a:r>
              <a:rPr lang="en-US" sz="2200" b="1" dirty="0">
                <a:latin typeface="Garamond" pitchFamily="18" charset="0"/>
              </a:rPr>
              <a:t> </a:t>
            </a:r>
            <a:r>
              <a:rPr lang="en-US" sz="2200" b="1" dirty="0" smtClean="0">
                <a:latin typeface="Garamond" pitchFamily="18" charset="0"/>
              </a:rPr>
              <a:t>AA </a:t>
            </a:r>
            <a:r>
              <a:rPr lang="en-US" sz="2200" b="1" dirty="0" err="1" smtClean="0">
                <a:latin typeface="Garamond" pitchFamily="18" charset="0"/>
              </a:rPr>
              <a:t>dominante</a:t>
            </a:r>
            <a:r>
              <a:rPr lang="en-US" sz="2200" dirty="0" smtClean="0">
                <a:latin typeface="Garamond" pitchFamily="18" charset="0"/>
              </a:rPr>
              <a:t> </a:t>
            </a:r>
            <a:r>
              <a:rPr lang="en-US" sz="2200" dirty="0">
                <a:latin typeface="Garamond" pitchFamily="18" charset="0"/>
              </a:rPr>
              <a:t>o </a:t>
            </a:r>
            <a:r>
              <a:rPr lang="en-US" sz="2200" b="1" dirty="0" err="1" smtClean="0">
                <a:latin typeface="Garamond" pitchFamily="18" charset="0"/>
              </a:rPr>
              <a:t>aa</a:t>
            </a:r>
            <a:r>
              <a:rPr lang="en-US" sz="2200" b="1" dirty="0" smtClean="0">
                <a:latin typeface="Garamond" pitchFamily="18" charset="0"/>
              </a:rPr>
              <a:t> </a:t>
            </a:r>
            <a:r>
              <a:rPr lang="en-US" sz="2200" b="1" dirty="0" err="1" smtClean="0">
                <a:latin typeface="Garamond" pitchFamily="18" charset="0"/>
              </a:rPr>
              <a:t>recesivo</a:t>
            </a:r>
            <a:r>
              <a:rPr lang="en-US" sz="2200" b="1" dirty="0" smtClean="0">
                <a:latin typeface="Garamond" pitchFamily="18" charset="0"/>
              </a:rPr>
              <a:t>.</a:t>
            </a:r>
            <a:endParaRPr lang="en-US" sz="2200" b="1" dirty="0">
              <a:latin typeface="Garamond" pitchFamily="18" charset="0"/>
            </a:endParaRPr>
          </a:p>
          <a:p>
            <a:pPr algn="just">
              <a:lnSpc>
                <a:spcPct val="80000"/>
              </a:lnSpc>
              <a:buFont typeface="Wingdings" pitchFamily="2" charset="2"/>
              <a:buNone/>
            </a:pPr>
            <a:r>
              <a:rPr lang="en-US" sz="2200" dirty="0">
                <a:latin typeface="Garamond" pitchFamily="18" charset="0"/>
              </a:rPr>
              <a:t> </a:t>
            </a:r>
          </a:p>
          <a:p>
            <a:pPr algn="just">
              <a:lnSpc>
                <a:spcPct val="80000"/>
              </a:lnSpc>
              <a:buFont typeface="Wingdings" pitchFamily="2" charset="2"/>
              <a:buNone/>
            </a:pPr>
            <a:endParaRPr lang="en-US" sz="2200" dirty="0">
              <a:latin typeface="Garamond" pitchFamily="18" charset="0"/>
            </a:endParaRPr>
          </a:p>
          <a:p>
            <a:pPr algn="just">
              <a:lnSpc>
                <a:spcPct val="80000"/>
              </a:lnSpc>
            </a:pPr>
            <a:r>
              <a:rPr lang="en-US" sz="2400" b="1" dirty="0" err="1">
                <a:solidFill>
                  <a:schemeClr val="accent4">
                    <a:lumMod val="50000"/>
                  </a:schemeClr>
                </a:solidFill>
                <a:latin typeface="Garamond" pitchFamily="18" charset="0"/>
              </a:rPr>
              <a:t>Heterocigoto</a:t>
            </a:r>
            <a:r>
              <a:rPr lang="en-US" sz="2400" dirty="0">
                <a:solidFill>
                  <a:schemeClr val="accent4">
                    <a:lumMod val="50000"/>
                  </a:schemeClr>
                </a:solidFill>
                <a:latin typeface="Garamond" pitchFamily="18" charset="0"/>
              </a:rPr>
              <a:t>: </a:t>
            </a:r>
            <a:r>
              <a:rPr lang="en-US" sz="2200" dirty="0" err="1">
                <a:latin typeface="Garamond" pitchFamily="18" charset="0"/>
              </a:rPr>
              <a:t>Individuo</a:t>
            </a:r>
            <a:r>
              <a:rPr lang="en-US" sz="2200" dirty="0">
                <a:latin typeface="Garamond" pitchFamily="18" charset="0"/>
              </a:rPr>
              <a:t> </a:t>
            </a:r>
            <a:r>
              <a:rPr lang="en-US" sz="2200" dirty="0" err="1">
                <a:latin typeface="Garamond" pitchFamily="18" charset="0"/>
              </a:rPr>
              <a:t>que</a:t>
            </a:r>
            <a:r>
              <a:rPr lang="en-US" sz="2200" dirty="0">
                <a:latin typeface="Garamond" pitchFamily="18" charset="0"/>
              </a:rPr>
              <a:t> </a:t>
            </a:r>
            <a:r>
              <a:rPr lang="en-US" sz="2200" dirty="0" err="1">
                <a:latin typeface="Garamond" pitchFamily="18" charset="0"/>
              </a:rPr>
              <a:t>para</a:t>
            </a:r>
            <a:r>
              <a:rPr lang="en-US" sz="2200" dirty="0">
                <a:latin typeface="Garamond" pitchFamily="18" charset="0"/>
              </a:rPr>
              <a:t> un gen dado </a:t>
            </a:r>
            <a:r>
              <a:rPr lang="en-US" sz="2200" dirty="0" err="1">
                <a:latin typeface="Garamond" pitchFamily="18" charset="0"/>
              </a:rPr>
              <a:t>tiene</a:t>
            </a:r>
            <a:r>
              <a:rPr lang="en-US" sz="2200" dirty="0">
                <a:latin typeface="Garamond" pitchFamily="18" charset="0"/>
              </a:rPr>
              <a:t> en </a:t>
            </a:r>
            <a:r>
              <a:rPr lang="en-US" sz="2200" dirty="0" err="1">
                <a:latin typeface="Garamond" pitchFamily="18" charset="0"/>
              </a:rPr>
              <a:t>cada</a:t>
            </a:r>
            <a:r>
              <a:rPr lang="en-US" sz="2200" dirty="0">
                <a:latin typeface="Garamond" pitchFamily="18" charset="0"/>
              </a:rPr>
              <a:t> </a:t>
            </a:r>
            <a:r>
              <a:rPr lang="en-US" sz="2200" dirty="0" err="1">
                <a:latin typeface="Garamond" pitchFamily="18" charset="0"/>
              </a:rPr>
              <a:t>cromosoma</a:t>
            </a:r>
            <a:r>
              <a:rPr lang="en-US" sz="2200" dirty="0">
                <a:latin typeface="Garamond" pitchFamily="18" charset="0"/>
              </a:rPr>
              <a:t> </a:t>
            </a:r>
            <a:r>
              <a:rPr lang="en-US" sz="2200" dirty="0" err="1">
                <a:latin typeface="Garamond" pitchFamily="18" charset="0"/>
              </a:rPr>
              <a:t>homólogo</a:t>
            </a:r>
            <a:r>
              <a:rPr lang="en-US" sz="2200" dirty="0">
                <a:latin typeface="Garamond" pitchFamily="18" charset="0"/>
              </a:rPr>
              <a:t> un </a:t>
            </a:r>
            <a:r>
              <a:rPr lang="en-US" sz="2200" dirty="0" err="1">
                <a:latin typeface="Garamond" pitchFamily="18" charset="0"/>
              </a:rPr>
              <a:t>alelo</a:t>
            </a:r>
            <a:r>
              <a:rPr lang="en-US" sz="2200" dirty="0">
                <a:latin typeface="Garamond" pitchFamily="18" charset="0"/>
              </a:rPr>
              <a:t> </a:t>
            </a:r>
            <a:r>
              <a:rPr lang="en-US" sz="2200" dirty="0" err="1">
                <a:latin typeface="Garamond" pitchFamily="18" charset="0"/>
              </a:rPr>
              <a:t>distinto</a:t>
            </a:r>
            <a:r>
              <a:rPr lang="en-US" sz="2200" dirty="0">
                <a:latin typeface="Garamond" pitchFamily="18" charset="0"/>
              </a:rPr>
              <a:t>, </a:t>
            </a:r>
            <a:r>
              <a:rPr lang="en-US" sz="2200" dirty="0" err="1">
                <a:latin typeface="Garamond" pitchFamily="18" charset="0"/>
              </a:rPr>
              <a:t>por</a:t>
            </a:r>
            <a:r>
              <a:rPr lang="en-US" sz="2200" dirty="0">
                <a:latin typeface="Garamond" pitchFamily="18" charset="0"/>
              </a:rPr>
              <a:t> </a:t>
            </a:r>
            <a:r>
              <a:rPr lang="en-US" sz="2200" dirty="0" err="1">
                <a:latin typeface="Garamond" pitchFamily="18" charset="0"/>
              </a:rPr>
              <a:t>ejemplo</a:t>
            </a:r>
            <a:r>
              <a:rPr lang="en-US" sz="2200" dirty="0">
                <a:latin typeface="Garamond" pitchFamily="18" charset="0"/>
              </a:rPr>
              <a:t>, </a:t>
            </a:r>
            <a:r>
              <a:rPr lang="en-US" sz="2200" b="1" dirty="0" err="1">
                <a:latin typeface="Garamond" pitchFamily="18" charset="0"/>
              </a:rPr>
              <a:t>Aa</a:t>
            </a:r>
            <a:r>
              <a:rPr lang="en-US" sz="2200" b="1" dirty="0">
                <a:latin typeface="Garamond" pitchFamily="18" charset="0"/>
              </a:rPr>
              <a:t>.</a:t>
            </a:r>
            <a:r>
              <a:rPr lang="en-US" sz="2200" dirty="0">
                <a:latin typeface="Garamond" pitchFamily="18" charset="0"/>
              </a:rPr>
              <a:t> </a:t>
            </a:r>
          </a:p>
          <a:p>
            <a:pPr algn="just">
              <a:lnSpc>
                <a:spcPct val="80000"/>
              </a:lnSpc>
            </a:pPr>
            <a:endParaRPr lang="en-US" sz="2200" dirty="0">
              <a:latin typeface="Garamond" pitchFamily="18" charset="0"/>
            </a:endParaRPr>
          </a:p>
          <a:p>
            <a:pPr>
              <a:lnSpc>
                <a:spcPct val="80000"/>
              </a:lnSpc>
            </a:pPr>
            <a:endParaRPr lang="en-US" sz="2200" dirty="0">
              <a:latin typeface="Garamond" pitchFamily="18" charset="0"/>
            </a:endParaRPr>
          </a:p>
        </p:txBody>
      </p:sp>
      <p:pic>
        <p:nvPicPr>
          <p:cNvPr id="83974" name="Picture 6" descr="homehet">
            <a:hlinkClick r:id="rId2"/>
          </p:cNvPr>
          <p:cNvPicPr>
            <a:picLocks noChangeAspect="1" noChangeArrowheads="1"/>
          </p:cNvPicPr>
          <p:nvPr/>
        </p:nvPicPr>
        <p:blipFill>
          <a:blip r:embed="rId3"/>
          <a:srcRect/>
          <a:stretch>
            <a:fillRect/>
          </a:stretch>
        </p:blipFill>
        <p:spPr bwMode="auto">
          <a:xfrm>
            <a:off x="4284663" y="2116138"/>
            <a:ext cx="4427537" cy="433705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7" name="Rectangle 7"/>
          <p:cNvSpPr>
            <a:spLocks noGrp="1" noChangeArrowheads="1"/>
          </p:cNvSpPr>
          <p:nvPr>
            <p:ph type="body" sz="half" idx="1"/>
          </p:nvPr>
        </p:nvSpPr>
        <p:spPr>
          <a:xfrm>
            <a:off x="498475" y="2133600"/>
            <a:ext cx="8177213" cy="4175125"/>
          </a:xfrm>
        </p:spPr>
        <p:txBody>
          <a:bodyPr/>
          <a:lstStyle/>
          <a:p>
            <a:pPr>
              <a:buFont typeface="Wingdings" pitchFamily="2" charset="2"/>
              <a:buNone/>
            </a:pPr>
            <a:endParaRPr lang="en-US" sz="2800" b="1" dirty="0">
              <a:solidFill>
                <a:schemeClr val="tx2"/>
              </a:solidFill>
              <a:latin typeface="Garamond" pitchFamily="18" charset="0"/>
            </a:endParaRPr>
          </a:p>
          <a:p>
            <a:pPr algn="ctr">
              <a:buNone/>
            </a:pPr>
            <a:r>
              <a:rPr lang="es-PR" sz="2800" b="1" dirty="0" smtClean="0">
                <a:latin typeface="Garamond" pitchFamily="18" charset="0"/>
              </a:rPr>
              <a:t>Dominante o recesivo. </a:t>
            </a:r>
            <a:endParaRPr lang="en-US" sz="2800" b="1" dirty="0">
              <a:latin typeface="Garamond" pitchFamily="18" charset="0"/>
            </a:endParaRPr>
          </a:p>
        </p:txBody>
      </p:sp>
      <p:sp>
        <p:nvSpPr>
          <p:cNvPr id="87053" name="Rectangle 13"/>
          <p:cNvSpPr>
            <a:spLocks noGrp="1" noChangeArrowheads="1"/>
          </p:cNvSpPr>
          <p:nvPr>
            <p:ph type="title"/>
          </p:nvPr>
        </p:nvSpPr>
        <p:spPr>
          <a:xfrm>
            <a:off x="1042988" y="857232"/>
            <a:ext cx="7900987" cy="819168"/>
          </a:xfrm>
          <a:ln/>
        </p:spPr>
        <p:style>
          <a:lnRef idx="1">
            <a:schemeClr val="accent5"/>
          </a:lnRef>
          <a:fillRef idx="2">
            <a:schemeClr val="accent5"/>
          </a:fillRef>
          <a:effectRef idx="1">
            <a:schemeClr val="accent5"/>
          </a:effectRef>
          <a:fontRef idx="minor">
            <a:schemeClr val="dk1"/>
          </a:fontRef>
        </p:style>
        <p:txBody>
          <a:bodyPr/>
          <a:lstStyle/>
          <a:p>
            <a:r>
              <a:rPr lang="en-US" sz="4200" b="1" dirty="0" smtClean="0">
                <a:latin typeface="Garamond" pitchFamily="18" charset="0"/>
              </a:rPr>
              <a:t>Genética</a:t>
            </a:r>
            <a:endParaRPr lang="en-US" sz="4200" b="1" dirty="0">
              <a:latin typeface="Garamond" pitchFamily="18" charset="0"/>
            </a:endParaRPr>
          </a:p>
        </p:txBody>
      </p:sp>
      <p:sp>
        <p:nvSpPr>
          <p:cNvPr id="87139" name="Rectangle 99"/>
          <p:cNvSpPr>
            <a:spLocks noChangeArrowheads="1"/>
          </p:cNvSpPr>
          <p:nvPr/>
        </p:nvSpPr>
        <p:spPr bwMode="auto">
          <a:xfrm>
            <a:off x="0" y="3219450"/>
            <a:ext cx="9144000" cy="0"/>
          </a:xfrm>
          <a:prstGeom prst="rect">
            <a:avLst/>
          </a:prstGeom>
          <a:noFill/>
          <a:ln w="9525" algn="ctr">
            <a:noFill/>
            <a:miter lim="800000"/>
            <a:headEnd/>
            <a:tailEnd/>
          </a:ln>
          <a:effectLst/>
        </p:spPr>
        <p:txBody>
          <a:bodyPr wrap="none" anchor="ctr">
            <a:spAutoFit/>
          </a:bodyPr>
          <a:lstStyle/>
          <a:p>
            <a:endParaRPr lang="es-ES"/>
          </a:p>
        </p:txBody>
      </p:sp>
      <p:graphicFrame>
        <p:nvGraphicFramePr>
          <p:cNvPr id="87138" name="Object 98"/>
          <p:cNvGraphicFramePr>
            <a:graphicFrameLocks noChangeAspect="1"/>
          </p:cNvGraphicFramePr>
          <p:nvPr/>
        </p:nvGraphicFramePr>
        <p:xfrm>
          <a:off x="1449388" y="4508500"/>
          <a:ext cx="962025" cy="1008063"/>
        </p:xfrm>
        <a:graphic>
          <a:graphicData uri="http://schemas.openxmlformats.org/presentationml/2006/ole">
            <mc:AlternateContent xmlns:mc="http://schemas.openxmlformats.org/markup-compatibility/2006">
              <mc:Choice xmlns:v="urn:schemas-microsoft-com:vml" Requires="v">
                <p:oleObj spid="_x0000_s26635" name="Bitmap Image" r:id="rId3" imgW="1104762" imgH="1162212" progId="PBrush">
                  <p:embed/>
                </p:oleObj>
              </mc:Choice>
              <mc:Fallback>
                <p:oleObj name="Bitmap Image" r:id="rId3" imgW="1104762" imgH="1162212" progId="PBrush">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9388" y="4508500"/>
                        <a:ext cx="962025" cy="1008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7141" name="Rectangle 101"/>
          <p:cNvSpPr>
            <a:spLocks noChangeArrowheads="1"/>
          </p:cNvSpPr>
          <p:nvPr/>
        </p:nvSpPr>
        <p:spPr bwMode="auto">
          <a:xfrm>
            <a:off x="0" y="3219450"/>
            <a:ext cx="9144000" cy="0"/>
          </a:xfrm>
          <a:prstGeom prst="rect">
            <a:avLst/>
          </a:prstGeom>
          <a:noFill/>
          <a:ln w="9525" algn="ctr">
            <a:noFill/>
            <a:miter lim="800000"/>
            <a:headEnd/>
            <a:tailEnd/>
          </a:ln>
          <a:effectLst/>
        </p:spPr>
        <p:txBody>
          <a:bodyPr wrap="none" anchor="ctr">
            <a:spAutoFit/>
          </a:bodyPr>
          <a:lstStyle/>
          <a:p>
            <a:endParaRPr lang="es-ES"/>
          </a:p>
        </p:txBody>
      </p:sp>
      <p:graphicFrame>
        <p:nvGraphicFramePr>
          <p:cNvPr id="87140" name="Object 100"/>
          <p:cNvGraphicFramePr>
            <a:graphicFrameLocks noChangeAspect="1"/>
          </p:cNvGraphicFramePr>
          <p:nvPr/>
        </p:nvGraphicFramePr>
        <p:xfrm>
          <a:off x="4338638" y="4581525"/>
          <a:ext cx="881062" cy="922338"/>
        </p:xfrm>
        <a:graphic>
          <a:graphicData uri="http://schemas.openxmlformats.org/presentationml/2006/ole">
            <mc:AlternateContent xmlns:mc="http://schemas.openxmlformats.org/markup-compatibility/2006">
              <mc:Choice xmlns:v="urn:schemas-microsoft-com:vml" Requires="v">
                <p:oleObj spid="_x0000_s26636" name="Bitmap Image" r:id="rId5" imgW="1104762" imgH="1162212" progId="PBrush">
                  <p:embed/>
                </p:oleObj>
              </mc:Choice>
              <mc:Fallback>
                <p:oleObj name="Bitmap Image" r:id="rId5" imgW="1104762" imgH="1162212" progId="PBrush">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8638" y="4581525"/>
                        <a:ext cx="881062" cy="92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7143" name="Rectangle 103"/>
          <p:cNvSpPr>
            <a:spLocks noChangeArrowheads="1"/>
          </p:cNvSpPr>
          <p:nvPr/>
        </p:nvSpPr>
        <p:spPr bwMode="auto">
          <a:xfrm>
            <a:off x="0" y="3233738"/>
            <a:ext cx="9144000" cy="0"/>
          </a:xfrm>
          <a:prstGeom prst="rect">
            <a:avLst/>
          </a:prstGeom>
          <a:noFill/>
          <a:ln w="9525" algn="ctr">
            <a:noFill/>
            <a:miter lim="800000"/>
            <a:headEnd/>
            <a:tailEnd/>
          </a:ln>
          <a:effectLst/>
        </p:spPr>
        <p:txBody>
          <a:bodyPr wrap="none" anchor="ctr">
            <a:spAutoFit/>
          </a:bodyPr>
          <a:lstStyle/>
          <a:p>
            <a:endParaRPr lang="es-ES"/>
          </a:p>
        </p:txBody>
      </p:sp>
      <p:graphicFrame>
        <p:nvGraphicFramePr>
          <p:cNvPr id="87142" name="Object 102"/>
          <p:cNvGraphicFramePr>
            <a:graphicFrameLocks noChangeAspect="1"/>
          </p:cNvGraphicFramePr>
          <p:nvPr/>
        </p:nvGraphicFramePr>
        <p:xfrm>
          <a:off x="6989763" y="4581525"/>
          <a:ext cx="966787" cy="966788"/>
        </p:xfrm>
        <a:graphic>
          <a:graphicData uri="http://schemas.openxmlformats.org/presentationml/2006/ole">
            <mc:AlternateContent xmlns:mc="http://schemas.openxmlformats.org/markup-compatibility/2006">
              <mc:Choice xmlns:v="urn:schemas-microsoft-com:vml" Requires="v">
                <p:oleObj spid="_x0000_s26637" name="Bitmap Image" r:id="rId6" imgW="1123810" imgH="1123810" progId="PBrush">
                  <p:embed/>
                </p:oleObj>
              </mc:Choice>
              <mc:Fallback>
                <p:oleObj name="Bitmap Image" r:id="rId6" imgW="1123810" imgH="1123810" progId="PBrush">
                  <p:embed/>
                  <p:pic>
                    <p:nvPicPr>
                      <p:cNvPr id="0"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89763" y="4581525"/>
                        <a:ext cx="966787" cy="966788"/>
                      </a:xfrm>
                      <a:prstGeom prst="rect">
                        <a:avLst/>
                      </a:prstGeom>
                      <a:solidFill>
                        <a:srgbClr val="00A4A0">
                          <a:alpha val="50195"/>
                        </a:srgbClr>
                      </a:solidFill>
                    </p:spPr>
                  </p:pic>
                </p:oleObj>
              </mc:Fallback>
            </mc:AlternateContent>
          </a:graphicData>
        </a:graphic>
      </p:graphicFrame>
      <p:sp>
        <p:nvSpPr>
          <p:cNvPr id="87144" name="Text Box 104"/>
          <p:cNvSpPr txBox="1">
            <a:spLocks noChangeArrowheads="1"/>
          </p:cNvSpPr>
          <p:nvPr/>
        </p:nvSpPr>
        <p:spPr bwMode="auto">
          <a:xfrm>
            <a:off x="827088" y="5661025"/>
            <a:ext cx="2376487" cy="641350"/>
          </a:xfrm>
          <a:prstGeom prst="rect">
            <a:avLst/>
          </a:prstGeom>
          <a:noFill/>
          <a:ln w="9525" algn="ctr">
            <a:noFill/>
            <a:miter lim="800000"/>
            <a:headEnd/>
            <a:tailEnd/>
          </a:ln>
          <a:effectLst/>
        </p:spPr>
        <p:txBody>
          <a:bodyPr>
            <a:spAutoFit/>
          </a:bodyPr>
          <a:lstStyle/>
          <a:p>
            <a:pPr algn="ctr">
              <a:spcBef>
                <a:spcPct val="50000"/>
              </a:spcBef>
            </a:pPr>
            <a:r>
              <a:rPr lang="en-US">
                <a:latin typeface="Garamond" pitchFamily="18" charset="0"/>
              </a:rPr>
              <a:t>AA (dominante flor roja)</a:t>
            </a:r>
          </a:p>
        </p:txBody>
      </p:sp>
      <p:sp>
        <p:nvSpPr>
          <p:cNvPr id="87145" name="Text Box 105"/>
          <p:cNvSpPr txBox="1">
            <a:spLocks noChangeArrowheads="1"/>
          </p:cNvSpPr>
          <p:nvPr/>
        </p:nvSpPr>
        <p:spPr bwMode="auto">
          <a:xfrm>
            <a:off x="3851275" y="5661025"/>
            <a:ext cx="2305050" cy="1054100"/>
          </a:xfrm>
          <a:prstGeom prst="rect">
            <a:avLst/>
          </a:prstGeom>
          <a:noFill/>
          <a:ln w="9525" algn="ctr">
            <a:noFill/>
            <a:miter lim="800000"/>
            <a:headEnd/>
            <a:tailEnd/>
          </a:ln>
          <a:effectLst/>
        </p:spPr>
        <p:txBody>
          <a:bodyPr>
            <a:spAutoFit/>
          </a:bodyPr>
          <a:lstStyle/>
          <a:p>
            <a:pPr algn="ctr">
              <a:spcBef>
                <a:spcPct val="50000"/>
              </a:spcBef>
            </a:pPr>
            <a:r>
              <a:rPr lang="en-US">
                <a:latin typeface="Garamond" pitchFamily="18" charset="0"/>
              </a:rPr>
              <a:t>Aa (dominante flor roja)</a:t>
            </a:r>
          </a:p>
          <a:p>
            <a:pPr>
              <a:spcBef>
                <a:spcPct val="50000"/>
              </a:spcBef>
            </a:pPr>
            <a:endParaRPr lang="en-US">
              <a:latin typeface="Garamond" pitchFamily="18" charset="0"/>
            </a:endParaRPr>
          </a:p>
        </p:txBody>
      </p:sp>
      <p:sp>
        <p:nvSpPr>
          <p:cNvPr id="87146" name="Text Box 106"/>
          <p:cNvSpPr txBox="1">
            <a:spLocks noChangeArrowheads="1"/>
          </p:cNvSpPr>
          <p:nvPr/>
        </p:nvSpPr>
        <p:spPr bwMode="auto">
          <a:xfrm>
            <a:off x="6516688" y="5661025"/>
            <a:ext cx="2159000" cy="1054100"/>
          </a:xfrm>
          <a:prstGeom prst="rect">
            <a:avLst/>
          </a:prstGeom>
          <a:noFill/>
          <a:ln w="9525" algn="ctr">
            <a:noFill/>
            <a:miter lim="800000"/>
            <a:headEnd/>
            <a:tailEnd/>
          </a:ln>
          <a:effectLst/>
        </p:spPr>
        <p:txBody>
          <a:bodyPr>
            <a:spAutoFit/>
          </a:bodyPr>
          <a:lstStyle/>
          <a:p>
            <a:pPr algn="ctr">
              <a:spcBef>
                <a:spcPct val="50000"/>
              </a:spcBef>
            </a:pPr>
            <a:r>
              <a:rPr lang="en-US">
                <a:latin typeface="Garamond" pitchFamily="18" charset="0"/>
              </a:rPr>
              <a:t>aa (recesivo flor blanca)</a:t>
            </a:r>
          </a:p>
          <a:p>
            <a:pPr algn="ctr">
              <a:spcBef>
                <a:spcPct val="50000"/>
              </a:spcBef>
            </a:pPr>
            <a:endParaRPr lang="en-US">
              <a:latin typeface="Garamond"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body" sz="half" idx="1"/>
          </p:nvPr>
        </p:nvSpPr>
        <p:spPr>
          <a:xfrm>
            <a:off x="428596" y="1428736"/>
            <a:ext cx="4286279" cy="5143536"/>
          </a:xfrm>
        </p:spPr>
        <p:style>
          <a:lnRef idx="1">
            <a:schemeClr val="accent3"/>
          </a:lnRef>
          <a:fillRef idx="2">
            <a:schemeClr val="accent3"/>
          </a:fillRef>
          <a:effectRef idx="1">
            <a:schemeClr val="accent3"/>
          </a:effectRef>
          <a:fontRef idx="minor">
            <a:schemeClr val="dk1"/>
          </a:fontRef>
        </p:style>
        <p:txBody>
          <a:bodyPr>
            <a:normAutofit fontScale="25000" lnSpcReduction="20000"/>
          </a:bodyPr>
          <a:lstStyle/>
          <a:p>
            <a:pPr algn="ctr">
              <a:buNone/>
            </a:pPr>
            <a:r>
              <a:rPr lang="en-US" sz="9600" b="1" dirty="0" err="1" smtClean="0">
                <a:latin typeface="Garamond" pitchFamily="18" charset="0"/>
              </a:rPr>
              <a:t>Codominancia</a:t>
            </a:r>
            <a:endParaRPr lang="en-US" sz="9600" b="1" dirty="0" smtClean="0">
              <a:latin typeface="Garamond" pitchFamily="18" charset="0"/>
            </a:endParaRPr>
          </a:p>
          <a:p>
            <a:pPr algn="ctr">
              <a:buNone/>
            </a:pPr>
            <a:endParaRPr lang="en-US" sz="9600" b="1" dirty="0" smtClean="0">
              <a:latin typeface="Garamond" pitchFamily="18" charset="0"/>
            </a:endParaRPr>
          </a:p>
          <a:p>
            <a:pPr>
              <a:buNone/>
            </a:pPr>
            <a:r>
              <a:rPr lang="en-US" sz="6400" dirty="0" smtClean="0">
                <a:latin typeface="Garamond" pitchFamily="18" charset="0"/>
              </a:rPr>
              <a:t> </a:t>
            </a:r>
            <a:r>
              <a:rPr lang="en-US" sz="9600" dirty="0" err="1" smtClean="0">
                <a:latin typeface="Garamond" pitchFamily="18" charset="0"/>
              </a:rPr>
              <a:t>Expresa</a:t>
            </a:r>
            <a:r>
              <a:rPr lang="en-US" sz="9600" dirty="0" smtClean="0">
                <a:latin typeface="Garamond" pitchFamily="18" charset="0"/>
              </a:rPr>
              <a:t> </a:t>
            </a:r>
            <a:r>
              <a:rPr lang="en-US" sz="9600" dirty="0" err="1" smtClean="0">
                <a:latin typeface="Garamond" pitchFamily="18" charset="0"/>
              </a:rPr>
              <a:t>las</a:t>
            </a:r>
            <a:r>
              <a:rPr lang="en-US" sz="9600" dirty="0" smtClean="0">
                <a:latin typeface="Garamond" pitchFamily="18" charset="0"/>
              </a:rPr>
              <a:t> dos </a:t>
            </a:r>
            <a:r>
              <a:rPr lang="en-US" sz="9600" dirty="0" err="1" smtClean="0">
                <a:latin typeface="Garamond" pitchFamily="18" charset="0"/>
              </a:rPr>
              <a:t>alternativas</a:t>
            </a:r>
            <a:r>
              <a:rPr lang="en-US" sz="9600" dirty="0" smtClean="0">
                <a:latin typeface="Garamond" pitchFamily="18" charset="0"/>
              </a:rPr>
              <a:t> de los padres el </a:t>
            </a:r>
            <a:r>
              <a:rPr lang="en-US" sz="9600" dirty="0" err="1" smtClean="0">
                <a:latin typeface="Garamond" pitchFamily="18" charset="0"/>
              </a:rPr>
              <a:t>tipo</a:t>
            </a:r>
            <a:r>
              <a:rPr lang="en-US" sz="9600" dirty="0" smtClean="0">
                <a:latin typeface="Garamond" pitchFamily="18" charset="0"/>
              </a:rPr>
              <a:t> de </a:t>
            </a:r>
            <a:r>
              <a:rPr lang="en-US" sz="9600" dirty="0" err="1" smtClean="0">
                <a:latin typeface="Garamond" pitchFamily="18" charset="0"/>
              </a:rPr>
              <a:t>sangre</a:t>
            </a:r>
            <a:r>
              <a:rPr lang="en-US" sz="9600" dirty="0" smtClean="0">
                <a:latin typeface="Garamond" pitchFamily="18" charset="0"/>
              </a:rPr>
              <a:t> AB.</a:t>
            </a:r>
            <a:endParaRPr lang="en-US" sz="6400" dirty="0" smtClean="0">
              <a:latin typeface="Garamond" pitchFamily="18" charset="0"/>
            </a:endParaRPr>
          </a:p>
          <a:p>
            <a:pPr>
              <a:buNone/>
            </a:pPr>
            <a:endParaRPr lang="en-US" sz="6400" dirty="0" smtClean="0">
              <a:latin typeface="Garamond" pitchFamily="18" charset="0"/>
            </a:endParaRPr>
          </a:p>
          <a:p>
            <a:pPr>
              <a:buNone/>
            </a:pPr>
            <a:endParaRPr lang="en-US" sz="6400" dirty="0" smtClean="0">
              <a:latin typeface="Garamond" pitchFamily="18" charset="0"/>
            </a:endParaRPr>
          </a:p>
          <a:p>
            <a:pPr>
              <a:buNone/>
            </a:pPr>
            <a:endParaRPr lang="en-US" sz="6400" dirty="0" smtClean="0">
              <a:latin typeface="Garamond" pitchFamily="18" charset="0"/>
            </a:endParaRPr>
          </a:p>
          <a:p>
            <a:pPr>
              <a:buNone/>
            </a:pPr>
            <a:endParaRPr lang="en-US" sz="6400" dirty="0" smtClean="0">
              <a:latin typeface="Garamond" pitchFamily="18" charset="0"/>
            </a:endParaRPr>
          </a:p>
          <a:p>
            <a:pPr>
              <a:buNone/>
            </a:pPr>
            <a:endParaRPr lang="en-US" sz="6400" dirty="0" smtClean="0">
              <a:latin typeface="Garamond" pitchFamily="18" charset="0"/>
            </a:endParaRPr>
          </a:p>
          <a:p>
            <a:pPr algn="ctr">
              <a:buNone/>
            </a:pPr>
            <a:r>
              <a:rPr lang="en-US" sz="9600" b="1" dirty="0" err="1" smtClean="0">
                <a:latin typeface="Garamond" pitchFamily="18" charset="0"/>
              </a:rPr>
              <a:t>Dominacia</a:t>
            </a:r>
            <a:r>
              <a:rPr lang="en-US" sz="9600" b="1" dirty="0" smtClean="0">
                <a:latin typeface="Garamond" pitchFamily="18" charset="0"/>
              </a:rPr>
              <a:t> </a:t>
            </a:r>
            <a:r>
              <a:rPr lang="en-US" sz="9600" b="1" dirty="0" err="1" smtClean="0">
                <a:latin typeface="Garamond" pitchFamily="18" charset="0"/>
              </a:rPr>
              <a:t>incompleta</a:t>
            </a:r>
            <a:r>
              <a:rPr lang="en-US" sz="9600" b="1" dirty="0" smtClean="0">
                <a:latin typeface="Garamond" pitchFamily="18" charset="0"/>
              </a:rPr>
              <a:t>:</a:t>
            </a:r>
          </a:p>
          <a:p>
            <a:pPr>
              <a:buNone/>
            </a:pPr>
            <a:r>
              <a:rPr lang="en-US" sz="6400" dirty="0" smtClean="0">
                <a:latin typeface="Garamond" pitchFamily="18" charset="0"/>
              </a:rPr>
              <a:t>Flores </a:t>
            </a:r>
            <a:r>
              <a:rPr lang="en-US" sz="6400" dirty="0" err="1" smtClean="0">
                <a:latin typeface="Garamond" pitchFamily="18" charset="0"/>
              </a:rPr>
              <a:t>boca</a:t>
            </a:r>
            <a:r>
              <a:rPr lang="en-US" sz="6400" dirty="0" smtClean="0">
                <a:latin typeface="Garamond" pitchFamily="18" charset="0"/>
              </a:rPr>
              <a:t> de dragon.</a:t>
            </a:r>
          </a:p>
          <a:p>
            <a:pPr>
              <a:buNone/>
            </a:pPr>
            <a:r>
              <a:rPr lang="en-US" sz="6400" dirty="0" err="1" smtClean="0">
                <a:latin typeface="Garamond" pitchFamily="18" charset="0"/>
              </a:rPr>
              <a:t>Roja</a:t>
            </a:r>
            <a:r>
              <a:rPr lang="en-US" sz="6400" dirty="0" smtClean="0">
                <a:latin typeface="Garamond" pitchFamily="18" charset="0"/>
              </a:rPr>
              <a:t> y </a:t>
            </a:r>
            <a:r>
              <a:rPr lang="en-US" sz="6400" dirty="0" err="1" smtClean="0">
                <a:latin typeface="Garamond" pitchFamily="18" charset="0"/>
              </a:rPr>
              <a:t>blanca</a:t>
            </a:r>
            <a:r>
              <a:rPr lang="en-US" sz="6400" dirty="0" smtClean="0">
                <a:latin typeface="Garamond" pitchFamily="18" charset="0"/>
              </a:rPr>
              <a:t>.</a:t>
            </a:r>
          </a:p>
          <a:p>
            <a:pPr>
              <a:buNone/>
            </a:pPr>
            <a:endParaRPr lang="en-US" sz="6400" dirty="0" smtClean="0">
              <a:latin typeface="Garamond" pitchFamily="18" charset="0"/>
            </a:endParaRPr>
          </a:p>
          <a:p>
            <a:pPr>
              <a:buNone/>
            </a:pPr>
            <a:r>
              <a:rPr lang="en-US" sz="6400" b="1" dirty="0" smtClean="0">
                <a:latin typeface="Garamond" pitchFamily="18" charset="0"/>
              </a:rPr>
              <a:t>W1 </a:t>
            </a:r>
            <a:r>
              <a:rPr lang="en-US" sz="6400" b="1" dirty="0" err="1" smtClean="0">
                <a:latin typeface="Garamond" pitchFamily="18" charset="0"/>
              </a:rPr>
              <a:t>W1</a:t>
            </a:r>
            <a:r>
              <a:rPr lang="en-US" sz="6400" b="1" dirty="0" smtClean="0">
                <a:latin typeface="Garamond" pitchFamily="18" charset="0"/>
              </a:rPr>
              <a:t> 			     W2W2</a:t>
            </a:r>
          </a:p>
          <a:p>
            <a:pPr>
              <a:buNone/>
            </a:pPr>
            <a:r>
              <a:rPr lang="en-US" sz="6400" b="1" dirty="0" err="1" smtClean="0">
                <a:latin typeface="Garamond" pitchFamily="18" charset="0"/>
              </a:rPr>
              <a:t>Roja</a:t>
            </a:r>
            <a:r>
              <a:rPr lang="en-US" sz="6400" b="1" dirty="0" smtClean="0">
                <a:latin typeface="Garamond" pitchFamily="18" charset="0"/>
              </a:rPr>
              <a:t>			      Blanca</a:t>
            </a:r>
          </a:p>
          <a:p>
            <a:pPr>
              <a:buNone/>
            </a:pPr>
            <a:r>
              <a:rPr lang="en-US" sz="6400" b="1" dirty="0" smtClean="0">
                <a:latin typeface="Garamond" pitchFamily="18" charset="0"/>
              </a:rPr>
              <a:t>			W1 W2</a:t>
            </a:r>
          </a:p>
          <a:p>
            <a:pPr algn="ctr">
              <a:buNone/>
            </a:pPr>
            <a:r>
              <a:rPr lang="en-US" sz="6400" b="1" dirty="0" err="1" smtClean="0">
                <a:latin typeface="Garamond" pitchFamily="18" charset="0"/>
              </a:rPr>
              <a:t>Rosada</a:t>
            </a:r>
            <a:endParaRPr lang="en-US" sz="6400" b="1" dirty="0" smtClean="0">
              <a:latin typeface="Garamond" pitchFamily="18" charset="0"/>
            </a:endParaRPr>
          </a:p>
          <a:p>
            <a:pPr>
              <a:buNone/>
            </a:pPr>
            <a:endParaRPr lang="en-US" sz="6400" b="1" dirty="0" smtClean="0">
              <a:latin typeface="Garamond" pitchFamily="18" charset="0"/>
            </a:endParaRPr>
          </a:p>
          <a:p>
            <a:pPr>
              <a:buNone/>
            </a:pPr>
            <a:endParaRPr lang="en-US" sz="4400" dirty="0" smtClean="0">
              <a:latin typeface="Garamond" pitchFamily="18" charset="0"/>
            </a:endParaRPr>
          </a:p>
          <a:p>
            <a:pPr>
              <a:buNone/>
            </a:pPr>
            <a:r>
              <a:rPr lang="en-US" sz="4400" dirty="0" smtClean="0">
                <a:latin typeface="Garamond" pitchFamily="18" charset="0"/>
              </a:rPr>
              <a:t> </a:t>
            </a:r>
            <a:endParaRPr lang="en-US" sz="3700" dirty="0" smtClean="0">
              <a:latin typeface="Garamond" pitchFamily="18" charset="0"/>
            </a:endParaRPr>
          </a:p>
        </p:txBody>
      </p:sp>
      <p:pic>
        <p:nvPicPr>
          <p:cNvPr id="124931" name="Picture 3" descr="incompleta"/>
          <p:cNvPicPr>
            <a:picLocks noGrp="1" noChangeAspect="1" noChangeArrowheads="1"/>
          </p:cNvPicPr>
          <p:nvPr>
            <p:ph sz="half" idx="2"/>
          </p:nvPr>
        </p:nvPicPr>
        <p:blipFill>
          <a:blip r:embed="rId2"/>
          <a:srcRect/>
          <a:stretch>
            <a:fillRect/>
          </a:stretch>
        </p:blipFill>
        <p:spPr>
          <a:xfrm>
            <a:off x="5072066" y="1571612"/>
            <a:ext cx="3527425" cy="3240087"/>
          </a:xfrm>
        </p:spPr>
        <p:style>
          <a:lnRef idx="2">
            <a:schemeClr val="accent4"/>
          </a:lnRef>
          <a:fillRef idx="1">
            <a:schemeClr val="lt1"/>
          </a:fillRef>
          <a:effectRef idx="0">
            <a:schemeClr val="accent4"/>
          </a:effectRef>
          <a:fontRef idx="minor">
            <a:schemeClr val="dk1"/>
          </a:fontRef>
        </p:style>
      </p:pic>
      <p:sp>
        <p:nvSpPr>
          <p:cNvPr id="124932" name="Rectangle 4"/>
          <p:cNvSpPr>
            <a:spLocks noGrp="1" noChangeArrowheads="1"/>
          </p:cNvSpPr>
          <p:nvPr>
            <p:ph type="title"/>
          </p:nvPr>
        </p:nvSpPr>
        <p:spPr>
          <a:xfrm>
            <a:off x="0" y="0"/>
            <a:ext cx="9144000" cy="1214423"/>
          </a:xfrm>
          <a:ln/>
        </p:spPr>
        <p:style>
          <a:lnRef idx="1">
            <a:schemeClr val="accent4"/>
          </a:lnRef>
          <a:fillRef idx="2">
            <a:schemeClr val="accent4"/>
          </a:fillRef>
          <a:effectRef idx="1">
            <a:schemeClr val="accent4"/>
          </a:effectRef>
          <a:fontRef idx="minor">
            <a:schemeClr val="dk1"/>
          </a:fontRef>
        </p:style>
        <p:txBody>
          <a:bodyPr/>
          <a:lstStyle/>
          <a:p>
            <a:r>
              <a:rPr lang="en-US" sz="4200" b="1" dirty="0" smtClean="0">
                <a:latin typeface="Garamond" pitchFamily="18" charset="0"/>
              </a:rPr>
              <a:t>Genética</a:t>
            </a:r>
            <a:endParaRPr lang="en-US" sz="4200" b="1" dirty="0">
              <a:latin typeface="Garamond" pitchFamily="18" charset="0"/>
            </a:endParaRPr>
          </a:p>
        </p:txBody>
      </p:sp>
      <p:graphicFrame>
        <p:nvGraphicFramePr>
          <p:cNvPr id="5" name="4 Tabla"/>
          <p:cNvGraphicFramePr>
            <a:graphicFrameLocks noGrp="1"/>
          </p:cNvGraphicFramePr>
          <p:nvPr/>
        </p:nvGraphicFramePr>
        <p:xfrm>
          <a:off x="5000629" y="5072074"/>
          <a:ext cx="3643336" cy="1428759"/>
        </p:xfrm>
        <a:graphic>
          <a:graphicData uri="http://schemas.openxmlformats.org/drawingml/2006/table">
            <a:tbl>
              <a:tblPr firstRow="1" bandRow="1">
                <a:tableStyleId>{5940675A-B579-460E-94D1-54222C63F5DA}</a:tableStyleId>
              </a:tblPr>
              <a:tblGrid>
                <a:gridCol w="1164876"/>
                <a:gridCol w="1239230"/>
                <a:gridCol w="1239230"/>
              </a:tblGrid>
              <a:tr h="476253">
                <a:tc>
                  <a:txBody>
                    <a:bodyPr/>
                    <a:lstStyle/>
                    <a:p>
                      <a:endParaRPr lang="es-ES" dirty="0"/>
                    </a:p>
                  </a:txBody>
                  <a:tcPr/>
                </a:tc>
                <a:tc>
                  <a:txBody>
                    <a:bodyPr/>
                    <a:lstStyle/>
                    <a:p>
                      <a:pPr algn="ctr"/>
                      <a:r>
                        <a:rPr lang="es-ES" b="1" dirty="0" smtClean="0"/>
                        <a:t>w1</a:t>
                      </a:r>
                      <a:endParaRPr lang="es-ES" b="1" dirty="0"/>
                    </a:p>
                  </a:txBody>
                  <a:tcPr/>
                </a:tc>
                <a:tc>
                  <a:txBody>
                    <a:bodyPr/>
                    <a:lstStyle/>
                    <a:p>
                      <a:pPr algn="ctr"/>
                      <a:r>
                        <a:rPr lang="es-ES" b="1" dirty="0" smtClean="0"/>
                        <a:t>w1</a:t>
                      </a:r>
                      <a:endParaRPr lang="es-ES" b="1" dirty="0"/>
                    </a:p>
                  </a:txBody>
                  <a:tcPr/>
                </a:tc>
              </a:tr>
              <a:tr h="476253">
                <a:tc>
                  <a:txBody>
                    <a:bodyPr/>
                    <a:lstStyle/>
                    <a:p>
                      <a:pPr algn="ctr"/>
                      <a:r>
                        <a:rPr lang="es-ES" b="1" dirty="0" smtClean="0"/>
                        <a:t>w2</a:t>
                      </a:r>
                      <a:endParaRPr lang="es-ES" b="1" dirty="0"/>
                    </a:p>
                  </a:txBody>
                  <a:tcPr/>
                </a:tc>
                <a:tc>
                  <a:txBody>
                    <a:bodyPr/>
                    <a:lstStyle/>
                    <a:p>
                      <a:pPr algn="ctr"/>
                      <a:r>
                        <a:rPr lang="es-ES" dirty="0" smtClean="0"/>
                        <a:t>w1w2</a:t>
                      </a:r>
                      <a:endParaRPr lang="es-ES" dirty="0"/>
                    </a:p>
                  </a:txBody>
                  <a:tcPr/>
                </a:tc>
                <a:tc>
                  <a:txBody>
                    <a:bodyPr/>
                    <a:lstStyle/>
                    <a:p>
                      <a:pPr algn="ctr"/>
                      <a:r>
                        <a:rPr lang="es-ES" dirty="0" smtClean="0"/>
                        <a:t>w1w2</a:t>
                      </a:r>
                      <a:endParaRPr lang="es-ES" dirty="0"/>
                    </a:p>
                  </a:txBody>
                  <a:tcPr/>
                </a:tc>
              </a:tr>
              <a:tr h="476253">
                <a:tc>
                  <a:txBody>
                    <a:bodyPr/>
                    <a:lstStyle/>
                    <a:p>
                      <a:pPr algn="ctr"/>
                      <a:r>
                        <a:rPr lang="es-ES" b="1" dirty="0" smtClean="0"/>
                        <a:t>w2</a:t>
                      </a:r>
                      <a:endParaRPr lang="es-ES" b="1" dirty="0"/>
                    </a:p>
                  </a:txBody>
                  <a:tcPr/>
                </a:tc>
                <a:tc>
                  <a:txBody>
                    <a:bodyPr/>
                    <a:lstStyle/>
                    <a:p>
                      <a:pPr algn="ctr"/>
                      <a:r>
                        <a:rPr lang="es-ES" dirty="0" smtClean="0"/>
                        <a:t>w1</a:t>
                      </a:r>
                      <a:endParaRPr lang="es-ES" dirty="0"/>
                    </a:p>
                  </a:txBody>
                  <a:tcPr/>
                </a:tc>
                <a:tc>
                  <a:txBody>
                    <a:bodyPr/>
                    <a:lstStyle/>
                    <a:p>
                      <a:pPr algn="ctr"/>
                      <a:r>
                        <a:rPr lang="es-ES" dirty="0" smtClean="0"/>
                        <a:t>w1w2</a:t>
                      </a:r>
                      <a:endParaRPr lang="es-ES" dirty="0"/>
                    </a:p>
                  </a:txBody>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60" name="Rectangle 8"/>
          <p:cNvSpPr>
            <a:spLocks noGrp="1" noChangeArrowheads="1"/>
          </p:cNvSpPr>
          <p:nvPr>
            <p:ph type="title"/>
          </p:nvPr>
        </p:nvSpPr>
        <p:spPr>
          <a:xfrm>
            <a:off x="0" y="0"/>
            <a:ext cx="9144000" cy="1643050"/>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es-ES" sz="3600" b="1" dirty="0" smtClean="0">
                <a:latin typeface="Garamond" pitchFamily="18" charset="0"/>
              </a:rPr>
              <a:t>Cruce </a:t>
            </a:r>
            <a:r>
              <a:rPr lang="es-ES" sz="3600" b="1" dirty="0" err="1">
                <a:latin typeface="Garamond" pitchFamily="18" charset="0"/>
              </a:rPr>
              <a:t>monohíbrido</a:t>
            </a:r>
            <a:r>
              <a:rPr lang="es-ES" sz="3600" b="1" dirty="0">
                <a:latin typeface="Garamond" pitchFamily="18" charset="0"/>
              </a:rPr>
              <a:t> entre un heterocigoto y un homocigoto recesivo.</a:t>
            </a:r>
            <a:endParaRPr lang="en-US" sz="3600" b="1" dirty="0">
              <a:latin typeface="Garamond" pitchFamily="18" charset="0"/>
            </a:endParaRPr>
          </a:p>
        </p:txBody>
      </p:sp>
      <p:sp>
        <p:nvSpPr>
          <p:cNvPr id="100362" name="Rectangle 10"/>
          <p:cNvSpPr>
            <a:spLocks noGrp="1" noChangeArrowheads="1"/>
          </p:cNvSpPr>
          <p:nvPr>
            <p:ph type="body" sz="half" idx="2"/>
          </p:nvPr>
        </p:nvSpPr>
        <p:spPr>
          <a:xfrm>
            <a:off x="5148263" y="2017713"/>
            <a:ext cx="3671887" cy="4114800"/>
          </a:xfrm>
        </p:spPr>
        <p:txBody>
          <a:bodyPr>
            <a:normAutofit fontScale="85000" lnSpcReduction="20000"/>
          </a:bodyPr>
          <a:lstStyle/>
          <a:p>
            <a:pPr>
              <a:lnSpc>
                <a:spcPct val="90000"/>
              </a:lnSpc>
            </a:pPr>
            <a:endParaRPr lang="en-US" sz="2800" dirty="0" smtClean="0">
              <a:latin typeface="Garamond" pitchFamily="18" charset="0"/>
            </a:endParaRPr>
          </a:p>
          <a:p>
            <a:pPr>
              <a:lnSpc>
                <a:spcPct val="90000"/>
              </a:lnSpc>
            </a:pPr>
            <a:r>
              <a:rPr lang="en-US" sz="2800" dirty="0" smtClean="0">
                <a:latin typeface="Garamond" pitchFamily="18" charset="0"/>
              </a:rPr>
              <a:t>A. </a:t>
            </a:r>
            <a:r>
              <a:rPr lang="en-US" sz="2800" dirty="0" err="1" smtClean="0">
                <a:latin typeface="Garamond" pitchFamily="18" charset="0"/>
              </a:rPr>
              <a:t>Rojo</a:t>
            </a:r>
            <a:endParaRPr lang="en-US" sz="2800" dirty="0" smtClean="0">
              <a:latin typeface="Garamond" pitchFamily="18" charset="0"/>
            </a:endParaRPr>
          </a:p>
          <a:p>
            <a:pPr>
              <a:lnSpc>
                <a:spcPct val="90000"/>
              </a:lnSpc>
            </a:pPr>
            <a:r>
              <a:rPr lang="en-US" sz="2800" dirty="0" smtClean="0">
                <a:latin typeface="Garamond" pitchFamily="18" charset="0"/>
              </a:rPr>
              <a:t>a:Blanco.</a:t>
            </a:r>
          </a:p>
          <a:p>
            <a:pPr>
              <a:lnSpc>
                <a:spcPct val="90000"/>
              </a:lnSpc>
            </a:pPr>
            <a:endParaRPr lang="en-US" sz="2800" dirty="0" smtClean="0">
              <a:latin typeface="Garamond" pitchFamily="18" charset="0"/>
            </a:endParaRPr>
          </a:p>
          <a:p>
            <a:pPr>
              <a:lnSpc>
                <a:spcPct val="90000"/>
              </a:lnSpc>
            </a:pPr>
            <a:r>
              <a:rPr lang="en-US" sz="2800" dirty="0" err="1" smtClean="0">
                <a:latin typeface="Garamond" pitchFamily="18" charset="0"/>
              </a:rPr>
              <a:t>Probabilidad</a:t>
            </a:r>
            <a:r>
              <a:rPr lang="en-US" sz="2800" dirty="0" smtClean="0">
                <a:latin typeface="Garamond" pitchFamily="18" charset="0"/>
              </a:rPr>
              <a:t> </a:t>
            </a:r>
            <a:r>
              <a:rPr lang="en-US" sz="2800" dirty="0">
                <a:latin typeface="Garamond" pitchFamily="18" charset="0"/>
              </a:rPr>
              <a:t>de </a:t>
            </a:r>
            <a:r>
              <a:rPr lang="en-US" sz="2800" dirty="0" err="1">
                <a:latin typeface="Garamond" pitchFamily="18" charset="0"/>
              </a:rPr>
              <a:t>flores</a:t>
            </a:r>
            <a:r>
              <a:rPr lang="en-US" sz="2800" dirty="0">
                <a:latin typeface="Garamond" pitchFamily="18" charset="0"/>
              </a:rPr>
              <a:t> </a:t>
            </a:r>
            <a:r>
              <a:rPr lang="en-US" sz="2800" dirty="0" err="1">
                <a:latin typeface="Garamond" pitchFamily="18" charset="0"/>
              </a:rPr>
              <a:t>blancas</a:t>
            </a:r>
            <a:r>
              <a:rPr lang="en-US" sz="2800" dirty="0">
                <a:latin typeface="Garamond" pitchFamily="18" charset="0"/>
              </a:rPr>
              <a:t>: 50%</a:t>
            </a:r>
          </a:p>
          <a:p>
            <a:pPr>
              <a:lnSpc>
                <a:spcPct val="90000"/>
              </a:lnSpc>
              <a:buFont typeface="Wingdings" pitchFamily="2" charset="2"/>
              <a:buNone/>
            </a:pPr>
            <a:endParaRPr lang="en-US" sz="2800" dirty="0">
              <a:latin typeface="Garamond" pitchFamily="18" charset="0"/>
            </a:endParaRPr>
          </a:p>
          <a:p>
            <a:pPr>
              <a:lnSpc>
                <a:spcPct val="90000"/>
              </a:lnSpc>
            </a:pPr>
            <a:r>
              <a:rPr lang="en-US" sz="2800" dirty="0" err="1">
                <a:latin typeface="Garamond" pitchFamily="18" charset="0"/>
              </a:rPr>
              <a:t>Frecuencias</a:t>
            </a:r>
            <a:r>
              <a:rPr lang="en-US" sz="2800" dirty="0">
                <a:latin typeface="Garamond" pitchFamily="18" charset="0"/>
              </a:rPr>
              <a:t>:</a:t>
            </a:r>
          </a:p>
          <a:p>
            <a:pPr>
              <a:lnSpc>
                <a:spcPct val="90000"/>
              </a:lnSpc>
              <a:buFont typeface="Wingdings" pitchFamily="2" charset="2"/>
              <a:buNone/>
            </a:pPr>
            <a:r>
              <a:rPr lang="en-US" sz="2800" dirty="0">
                <a:latin typeface="Garamond" pitchFamily="18" charset="0"/>
              </a:rPr>
              <a:t>    </a:t>
            </a:r>
            <a:r>
              <a:rPr lang="en-US" sz="2800" dirty="0" err="1">
                <a:latin typeface="Garamond" pitchFamily="18" charset="0"/>
              </a:rPr>
              <a:t>Rojo</a:t>
            </a:r>
            <a:r>
              <a:rPr lang="en-US" sz="2800" dirty="0">
                <a:latin typeface="Garamond" pitchFamily="18" charset="0"/>
              </a:rPr>
              <a:t>: 2/4 (</a:t>
            </a:r>
            <a:r>
              <a:rPr lang="en-US" sz="2800" dirty="0" err="1">
                <a:latin typeface="Garamond" pitchFamily="18" charset="0"/>
              </a:rPr>
              <a:t>heterocigoto</a:t>
            </a:r>
            <a:r>
              <a:rPr lang="en-US" sz="2800" dirty="0">
                <a:latin typeface="Garamond" pitchFamily="18" charset="0"/>
              </a:rPr>
              <a:t>)</a:t>
            </a:r>
          </a:p>
          <a:p>
            <a:pPr>
              <a:lnSpc>
                <a:spcPct val="90000"/>
              </a:lnSpc>
              <a:buFont typeface="Wingdings" pitchFamily="2" charset="2"/>
              <a:buNone/>
            </a:pPr>
            <a:r>
              <a:rPr lang="en-US" sz="2800" dirty="0">
                <a:latin typeface="Garamond" pitchFamily="18" charset="0"/>
              </a:rPr>
              <a:t>    </a:t>
            </a:r>
          </a:p>
          <a:p>
            <a:pPr>
              <a:lnSpc>
                <a:spcPct val="90000"/>
              </a:lnSpc>
              <a:buFont typeface="Wingdings" pitchFamily="2" charset="2"/>
              <a:buNone/>
            </a:pPr>
            <a:r>
              <a:rPr lang="en-US" sz="2800" dirty="0">
                <a:latin typeface="Garamond" pitchFamily="18" charset="0"/>
              </a:rPr>
              <a:t> 	 </a:t>
            </a:r>
            <a:r>
              <a:rPr lang="en-US" sz="2800" dirty="0" err="1">
                <a:latin typeface="Garamond" pitchFamily="18" charset="0"/>
              </a:rPr>
              <a:t>blanco</a:t>
            </a:r>
            <a:r>
              <a:rPr lang="en-US" sz="2800" dirty="0">
                <a:latin typeface="Garamond" pitchFamily="18" charset="0"/>
              </a:rPr>
              <a:t>: 2/4</a:t>
            </a:r>
          </a:p>
          <a:p>
            <a:pPr>
              <a:lnSpc>
                <a:spcPct val="90000"/>
              </a:lnSpc>
              <a:buFont typeface="Wingdings" pitchFamily="2" charset="2"/>
              <a:buNone/>
            </a:pPr>
            <a:r>
              <a:rPr lang="en-US" sz="2800" dirty="0">
                <a:latin typeface="Garamond" pitchFamily="18" charset="0"/>
              </a:rPr>
              <a:t>    (</a:t>
            </a:r>
            <a:r>
              <a:rPr lang="en-US" sz="2800" dirty="0" err="1">
                <a:latin typeface="Garamond" pitchFamily="18" charset="0"/>
              </a:rPr>
              <a:t>homocigoto</a:t>
            </a:r>
            <a:r>
              <a:rPr lang="en-US" sz="2800" dirty="0">
                <a:latin typeface="Garamond" pitchFamily="18" charset="0"/>
              </a:rPr>
              <a:t>)</a:t>
            </a:r>
          </a:p>
        </p:txBody>
      </p:sp>
      <p:graphicFrame>
        <p:nvGraphicFramePr>
          <p:cNvPr id="100426" name="Group 74"/>
          <p:cNvGraphicFramePr>
            <a:graphicFrameLocks noGrp="1"/>
          </p:cNvGraphicFramePr>
          <p:nvPr>
            <p:ph sz="half" idx="1"/>
          </p:nvPr>
        </p:nvGraphicFramePr>
        <p:xfrm>
          <a:off x="755650" y="3068638"/>
          <a:ext cx="3832225" cy="1585595"/>
        </p:xfrm>
        <a:graphic>
          <a:graphicData uri="http://schemas.openxmlformats.org/drawingml/2006/table">
            <a:tbl>
              <a:tblPr/>
              <a:tblGrid>
                <a:gridCol w="1787525"/>
                <a:gridCol w="839788"/>
                <a:gridCol w="1204912"/>
              </a:tblGrid>
              <a:tr h="415925">
                <a:tc>
                  <a:txBody>
                    <a:bodyPr/>
                    <a:lstStyle/>
                    <a:p>
                      <a:pPr marL="0" marR="0" lvl="0" indent="0" algn="ctr" defTabSz="914400" rtl="0" eaLnBrk="1" fontAlgn="b" latinLnBrk="0" hangingPunct="1">
                        <a:lnSpc>
                          <a:spcPct val="100000"/>
                        </a:lnSpc>
                        <a:spcBef>
                          <a:spcPct val="0"/>
                        </a:spcBef>
                        <a:spcAft>
                          <a:spcPct val="0"/>
                        </a:spcAft>
                        <a:buClrTx/>
                        <a:buSzPct val="6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Gametos</a:t>
                      </a:r>
                      <a:endParaRPr kumimoji="0" lang="en-US" sz="2800" b="0" i="0" u="none" strike="noStrike" cap="none" normalizeH="0" baseline="0" smtClean="0">
                        <a:ln>
                          <a:noFill/>
                        </a:ln>
                        <a:solidFill>
                          <a:schemeClr val="tx1"/>
                        </a:solidFill>
                        <a:effectLst/>
                        <a:latin typeface="Garamond"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Pct val="6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a</a:t>
                      </a:r>
                      <a:endParaRPr kumimoji="0" lang="en-US" sz="2800" b="0" i="0" u="none" strike="noStrike" cap="none" normalizeH="0" baseline="0" smtClean="0">
                        <a:ln>
                          <a:noFill/>
                        </a:ln>
                        <a:solidFill>
                          <a:schemeClr val="tx1"/>
                        </a:solidFill>
                        <a:effectLst/>
                        <a:latin typeface="Garamond"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Pct val="6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a</a:t>
                      </a:r>
                      <a:endParaRPr kumimoji="0" lang="en-US" sz="2800" b="0" i="0" u="none" strike="noStrike" cap="none" normalizeH="0" baseline="0" smtClean="0">
                        <a:ln>
                          <a:noFill/>
                        </a:ln>
                        <a:solidFill>
                          <a:schemeClr val="tx1"/>
                        </a:solidFill>
                        <a:effectLst/>
                        <a:latin typeface="Garamond"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7838">
                <a:tc>
                  <a:txBody>
                    <a:bodyPr/>
                    <a:lstStyle/>
                    <a:p>
                      <a:pPr marL="0" marR="0" lvl="0" indent="0" algn="ctr" defTabSz="914400" rtl="0" eaLnBrk="1" fontAlgn="b" latinLnBrk="0" hangingPunct="1">
                        <a:lnSpc>
                          <a:spcPct val="100000"/>
                        </a:lnSpc>
                        <a:spcBef>
                          <a:spcPct val="0"/>
                        </a:spcBef>
                        <a:spcAft>
                          <a:spcPct val="0"/>
                        </a:spcAft>
                        <a:buClrTx/>
                        <a:buSzPct val="6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A</a:t>
                      </a:r>
                      <a:endParaRPr kumimoji="0" lang="en-US" sz="2800" b="0" i="0" u="none" strike="noStrike" cap="none" normalizeH="0" baseline="0" smtClean="0">
                        <a:ln>
                          <a:noFill/>
                        </a:ln>
                        <a:solidFill>
                          <a:schemeClr val="tx1"/>
                        </a:solidFill>
                        <a:effectLst/>
                        <a:latin typeface="Garamond"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Pct val="6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Aa</a:t>
                      </a:r>
                      <a:endParaRPr kumimoji="0" lang="en-US" sz="2800" b="0" i="0" u="none" strike="noStrike" cap="none" normalizeH="0" baseline="0" smtClean="0">
                        <a:ln>
                          <a:noFill/>
                        </a:ln>
                        <a:solidFill>
                          <a:schemeClr val="tx1"/>
                        </a:solidFill>
                        <a:effectLst/>
                        <a:latin typeface="Garamond"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Pct val="6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Aa</a:t>
                      </a:r>
                      <a:endParaRPr kumimoji="0" lang="en-US" sz="2800" b="0" i="0" u="none" strike="noStrike" cap="none" normalizeH="0" baseline="0" smtClean="0">
                        <a:ln>
                          <a:noFill/>
                        </a:ln>
                        <a:solidFill>
                          <a:schemeClr val="tx1"/>
                        </a:solidFill>
                        <a:effectLst/>
                        <a:latin typeface="Garamond"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9275">
                <a:tc>
                  <a:txBody>
                    <a:bodyPr/>
                    <a:lstStyle/>
                    <a:p>
                      <a:pPr marL="0" marR="0" lvl="0" indent="0" algn="ctr" defTabSz="914400" rtl="0" eaLnBrk="1" fontAlgn="b" latinLnBrk="0" hangingPunct="1">
                        <a:lnSpc>
                          <a:spcPct val="100000"/>
                        </a:lnSpc>
                        <a:spcBef>
                          <a:spcPct val="0"/>
                        </a:spcBef>
                        <a:spcAft>
                          <a:spcPct val="0"/>
                        </a:spcAft>
                        <a:buClrTx/>
                        <a:buSzPct val="6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a</a:t>
                      </a:r>
                      <a:endParaRPr kumimoji="0" lang="en-US" sz="2800" b="0" i="0" u="none" strike="noStrike" cap="none" normalizeH="0" baseline="0" smtClean="0">
                        <a:ln>
                          <a:noFill/>
                        </a:ln>
                        <a:solidFill>
                          <a:schemeClr val="tx1"/>
                        </a:solidFill>
                        <a:effectLst/>
                        <a:latin typeface="Garamond"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Pct val="6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aa</a:t>
                      </a:r>
                      <a:endParaRPr kumimoji="0" lang="en-US" sz="2800" b="0" i="0" u="none" strike="noStrike" cap="none" normalizeH="0" baseline="0" smtClean="0">
                        <a:ln>
                          <a:noFill/>
                        </a:ln>
                        <a:solidFill>
                          <a:schemeClr val="tx1"/>
                        </a:solidFill>
                        <a:effectLst/>
                        <a:latin typeface="Garamond"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Pct val="6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aa</a:t>
                      </a:r>
                      <a:endParaRPr kumimoji="0" lang="en-US" sz="2800" b="0" i="0" u="none" strike="noStrike" cap="none" normalizeH="0" baseline="0" smtClean="0">
                        <a:ln>
                          <a:noFill/>
                        </a:ln>
                        <a:solidFill>
                          <a:schemeClr val="tx1"/>
                        </a:solidFill>
                        <a:effectLst/>
                        <a:latin typeface="Garamond"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0" y="0"/>
            <a:ext cx="9144000" cy="1143000"/>
          </a:xfrm>
        </p:spPr>
        <p:style>
          <a:lnRef idx="1">
            <a:schemeClr val="accent6"/>
          </a:lnRef>
          <a:fillRef idx="2">
            <a:schemeClr val="accent6"/>
          </a:fillRef>
          <a:effectRef idx="1">
            <a:schemeClr val="accent6"/>
          </a:effectRef>
          <a:fontRef idx="minor">
            <a:schemeClr val="dk1"/>
          </a:fontRef>
        </p:style>
        <p:txBody>
          <a:bodyPr/>
          <a:lstStyle/>
          <a:p>
            <a:r>
              <a:rPr lang="en-US" sz="4200" b="1" dirty="0">
                <a:latin typeface="Garamond" pitchFamily="18" charset="0"/>
              </a:rPr>
              <a:t>Genética humana</a:t>
            </a:r>
          </a:p>
        </p:txBody>
      </p:sp>
      <p:sp>
        <p:nvSpPr>
          <p:cNvPr id="129027" name="Rectangle 3"/>
          <p:cNvSpPr>
            <a:spLocks noGrp="1" noChangeArrowheads="1"/>
          </p:cNvSpPr>
          <p:nvPr>
            <p:ph type="body" idx="1"/>
          </p:nvPr>
        </p:nvSpPr>
        <p:spPr/>
        <p:style>
          <a:lnRef idx="2">
            <a:schemeClr val="accent1"/>
          </a:lnRef>
          <a:fillRef idx="1">
            <a:schemeClr val="lt1"/>
          </a:fillRef>
          <a:effectRef idx="0">
            <a:schemeClr val="accent1"/>
          </a:effectRef>
          <a:fontRef idx="minor">
            <a:schemeClr val="dk1"/>
          </a:fontRef>
        </p:style>
        <p:txBody>
          <a:bodyPr>
            <a:normAutofit/>
          </a:bodyPr>
          <a:lstStyle/>
          <a:p>
            <a:pPr>
              <a:lnSpc>
                <a:spcPct val="80000"/>
              </a:lnSpc>
            </a:pPr>
            <a:r>
              <a:rPr lang="es-PR" sz="2000" dirty="0">
                <a:latin typeface="Garamond" pitchFamily="18" charset="0"/>
              </a:rPr>
              <a:t>Algunos rasgos humanos, como el color de los ojos, el color del pelo o la calvicie son rasgos fenotípicos que se heredan </a:t>
            </a:r>
            <a:r>
              <a:rPr lang="es-PR" sz="2000" b="1" dirty="0">
                <a:latin typeface="Garamond" pitchFamily="18" charset="0"/>
              </a:rPr>
              <a:t>de modo simple</a:t>
            </a:r>
            <a:r>
              <a:rPr lang="es-PR" sz="2000" dirty="0">
                <a:latin typeface="Garamond" pitchFamily="18" charset="0"/>
              </a:rPr>
              <a:t>.  Son miles los rasgos visibles que forman el fenotipo único que distingue a cada persona.</a:t>
            </a:r>
          </a:p>
          <a:p>
            <a:pPr>
              <a:lnSpc>
                <a:spcPct val="80000"/>
              </a:lnSpc>
            </a:pPr>
            <a:endParaRPr lang="es-PR" sz="2000" dirty="0">
              <a:latin typeface="Garamond" pitchFamily="18" charset="0"/>
            </a:endParaRPr>
          </a:p>
          <a:p>
            <a:pPr>
              <a:lnSpc>
                <a:spcPct val="80000"/>
              </a:lnSpc>
            </a:pPr>
            <a:endParaRPr lang="en-US" sz="2000" dirty="0">
              <a:latin typeface="Garamond" pitchFamily="18" charset="0"/>
            </a:endParaRPr>
          </a:p>
          <a:p>
            <a:pPr>
              <a:lnSpc>
                <a:spcPct val="80000"/>
              </a:lnSpc>
              <a:buFont typeface="Wingdings" pitchFamily="2" charset="2"/>
              <a:buNone/>
            </a:pPr>
            <a:r>
              <a:rPr lang="en-US" sz="1800" dirty="0">
                <a:latin typeface="Garamond" pitchFamily="18" charset="0"/>
              </a:rPr>
              <a:t/>
            </a:r>
            <a:br>
              <a:rPr lang="en-US" sz="1800" dirty="0">
                <a:latin typeface="Garamond" pitchFamily="18" charset="0"/>
              </a:rPr>
            </a:br>
            <a:r>
              <a:rPr lang="es-ES" sz="1800" dirty="0">
                <a:latin typeface="Garamond" pitchFamily="18" charset="0"/>
              </a:rPr>
              <a:t>			</a:t>
            </a:r>
            <a:endParaRPr lang="en-US" sz="1800" dirty="0">
              <a:latin typeface="Garamond" pitchFamily="18" charset="0"/>
            </a:endParaRPr>
          </a:p>
        </p:txBody>
      </p:sp>
      <p:sp>
        <p:nvSpPr>
          <p:cNvPr id="4" name="Rectangle 3"/>
          <p:cNvSpPr txBox="1">
            <a:spLocks noChangeArrowheads="1"/>
          </p:cNvSpPr>
          <p:nvPr/>
        </p:nvSpPr>
        <p:spPr>
          <a:xfrm>
            <a:off x="1428728" y="3214686"/>
            <a:ext cx="2571768" cy="2071702"/>
          </a:xfrm>
          <a:prstGeom prst="rect">
            <a:avLst/>
          </a:prstGeom>
        </p:spPr>
        <p:style>
          <a:lnRef idx="2">
            <a:schemeClr val="accent4"/>
          </a:lnRef>
          <a:fillRef idx="1">
            <a:schemeClr val="lt1"/>
          </a:fillRef>
          <a:effectRef idx="0">
            <a:schemeClr val="accent4"/>
          </a:effectRef>
          <a:fontRef idx="minor">
            <a:schemeClr val="dk1"/>
          </a:fontRef>
        </p:style>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_tradnl" dirty="0" smtClean="0">
                <a:latin typeface="Garamond" pitchFamily="18" charset="0"/>
                <a:cs typeface="Times New Roman" pitchFamily="18" charset="0"/>
              </a:rPr>
              <a:t>Las pecas se heredan como dominantes. </a:t>
            </a:r>
          </a:p>
          <a:p>
            <a:r>
              <a:rPr lang="es-ES_tradnl" dirty="0" smtClean="0">
                <a:latin typeface="Garamond" pitchFamily="18" charset="0"/>
                <a:cs typeface="Times New Roman" pitchFamily="18" charset="0"/>
              </a:rPr>
              <a:t>Su ausencia es recesivo.</a:t>
            </a:r>
            <a:endParaRPr lang="en-US" dirty="0" smtClean="0">
              <a:latin typeface="Garamond" pitchFamily="18" charset="0"/>
              <a:cs typeface="Times New Roman" pitchFamily="18" charset="0"/>
            </a:endParaRPr>
          </a:p>
          <a:p>
            <a:endParaRPr lang="en-GB" dirty="0">
              <a:latin typeface="Garamond" pitchFamily="18" charset="0"/>
            </a:endParaRPr>
          </a:p>
        </p:txBody>
      </p:sp>
      <p:pic>
        <p:nvPicPr>
          <p:cNvPr id="5" name="Picture 4" descr="lgcara2">
            <a:hlinkClick r:id="rId2"/>
          </p:cNvPr>
          <p:cNvPicPr>
            <a:picLocks noChangeAspect="1" noChangeArrowheads="1"/>
          </p:cNvPicPr>
          <p:nvPr/>
        </p:nvPicPr>
        <p:blipFill>
          <a:blip r:embed="rId3"/>
          <a:srcRect/>
          <a:stretch>
            <a:fillRect/>
          </a:stretch>
        </p:blipFill>
        <p:spPr>
          <a:xfrm>
            <a:off x="5072066" y="2928934"/>
            <a:ext cx="3199699" cy="2575758"/>
          </a:xfrm>
          <a:prstGeom prst="rect">
            <a:avLst/>
          </a:prstGeom>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1150938" y="785794"/>
            <a:ext cx="7793037" cy="890606"/>
          </a:xfrm>
        </p:spPr>
        <p:style>
          <a:lnRef idx="1">
            <a:schemeClr val="accent4"/>
          </a:lnRef>
          <a:fillRef idx="2">
            <a:schemeClr val="accent4"/>
          </a:fillRef>
          <a:effectRef idx="1">
            <a:schemeClr val="accent4"/>
          </a:effectRef>
          <a:fontRef idx="minor">
            <a:schemeClr val="dk1"/>
          </a:fontRef>
        </p:style>
        <p:txBody>
          <a:bodyPr/>
          <a:lstStyle/>
          <a:p>
            <a:r>
              <a:rPr lang="es-ES_tradnl" sz="3200" b="1" dirty="0">
                <a:latin typeface="Garamond" pitchFamily="18" charset="0"/>
                <a:cs typeface="Times New Roman" pitchFamily="18" charset="0"/>
              </a:rPr>
              <a:t>Enroscamiento de la lengua</a:t>
            </a:r>
            <a:r>
              <a:rPr lang="en-US" sz="3200" b="1" dirty="0">
                <a:latin typeface="Garamond" pitchFamily="18" charset="0"/>
              </a:rPr>
              <a:t> </a:t>
            </a:r>
          </a:p>
        </p:txBody>
      </p:sp>
      <p:sp>
        <p:nvSpPr>
          <p:cNvPr id="134147" name="Rectangle 3"/>
          <p:cNvSpPr>
            <a:spLocks noGrp="1" noChangeArrowheads="1"/>
          </p:cNvSpPr>
          <p:nvPr>
            <p:ph type="body" sz="half" idx="1"/>
          </p:nvPr>
        </p:nvSpPr>
        <p:spPr>
          <a:xfrm>
            <a:off x="1182688" y="2017713"/>
            <a:ext cx="3810000" cy="4579937"/>
          </a:xfrm>
        </p:spPr>
        <p:style>
          <a:lnRef idx="2">
            <a:schemeClr val="accent2"/>
          </a:lnRef>
          <a:fillRef idx="1">
            <a:schemeClr val="lt1"/>
          </a:fillRef>
          <a:effectRef idx="0">
            <a:schemeClr val="accent2"/>
          </a:effectRef>
          <a:fontRef idx="minor">
            <a:schemeClr val="dk1"/>
          </a:fontRef>
        </p:style>
        <p:txBody>
          <a:bodyPr>
            <a:normAutofit lnSpcReduction="10000"/>
          </a:bodyPr>
          <a:lstStyle/>
          <a:p>
            <a:r>
              <a:rPr lang="es-ES_tradnl" sz="2400" dirty="0">
                <a:latin typeface="Garamond" pitchFamily="18" charset="0"/>
                <a:cs typeface="Times New Roman" pitchFamily="18" charset="0"/>
              </a:rPr>
              <a:t>Algunas personas poseen la habilidad de enroscar la lengua en forma de U cuando ésta se extiende fuera de la boca. </a:t>
            </a:r>
          </a:p>
          <a:p>
            <a:r>
              <a:rPr lang="es-ES_tradnl" sz="2400" dirty="0">
                <a:latin typeface="Garamond" pitchFamily="18" charset="0"/>
                <a:cs typeface="Times New Roman" pitchFamily="18" charset="0"/>
              </a:rPr>
              <a:t>Esta habilidad es causada por un gen dominante.</a:t>
            </a:r>
            <a:r>
              <a:rPr lang="en-US" sz="2400" dirty="0">
                <a:latin typeface="Garamond" pitchFamily="18" charset="0"/>
                <a:cs typeface="Times New Roman" pitchFamily="18" charset="0"/>
              </a:rPr>
              <a:t> </a:t>
            </a:r>
          </a:p>
          <a:p>
            <a:r>
              <a:rPr lang="es-ES_tradnl" sz="2400" dirty="0">
                <a:latin typeface="Garamond" pitchFamily="18" charset="0"/>
                <a:cs typeface="Times New Roman" pitchFamily="18" charset="0"/>
              </a:rPr>
              <a:t>Los que no poseen este gen sólo pueden efectuar una leve curvatura hacia abajo cuando la lengua se extiende fuera de la boca.</a:t>
            </a:r>
            <a:r>
              <a:rPr lang="en-US" sz="2400" dirty="0">
                <a:latin typeface="Garamond" pitchFamily="18" charset="0"/>
                <a:cs typeface="Times New Roman" pitchFamily="18" charset="0"/>
              </a:rPr>
              <a:t> </a:t>
            </a:r>
          </a:p>
        </p:txBody>
      </p:sp>
      <p:pic>
        <p:nvPicPr>
          <p:cNvPr id="134148" name="Picture 4" descr="lengua"/>
          <p:cNvPicPr>
            <a:picLocks noGrp="1" noChangeAspect="1" noChangeArrowheads="1"/>
          </p:cNvPicPr>
          <p:nvPr>
            <p:ph sz="quarter" idx="2"/>
          </p:nvPr>
        </p:nvPicPr>
        <p:blipFill>
          <a:blip r:embed="rId3"/>
          <a:srcRect/>
          <a:stretch>
            <a:fillRect/>
          </a:stretch>
        </p:blipFill>
        <p:spPr>
          <a:xfrm>
            <a:off x="5678488" y="2220913"/>
            <a:ext cx="2743200" cy="1573212"/>
          </a:xfrm>
          <a:noFill/>
          <a:ln/>
        </p:spPr>
      </p:pic>
      <p:graphicFrame>
        <p:nvGraphicFramePr>
          <p:cNvPr id="134149" name="Object 5"/>
          <p:cNvGraphicFramePr>
            <a:graphicFrameLocks noGrp="1" noChangeAspect="1"/>
          </p:cNvGraphicFramePr>
          <p:nvPr>
            <p:ph sz="quarter" idx="3"/>
          </p:nvPr>
        </p:nvGraphicFramePr>
        <p:xfrm>
          <a:off x="6043613" y="4151313"/>
          <a:ext cx="2011362" cy="1981200"/>
        </p:xfrm>
        <a:graphic>
          <a:graphicData uri="http://schemas.openxmlformats.org/presentationml/2006/ole">
            <mc:AlternateContent xmlns:mc="http://schemas.openxmlformats.org/markup-compatibility/2006">
              <mc:Choice xmlns:v="urn:schemas-microsoft-com:vml" Requires="v">
                <p:oleObj spid="_x0000_s27653" name="Document" r:id="rId5" imgW="7754112" imgH="7636764" progId="Word.Document.8">
                  <p:embed/>
                </p:oleObj>
              </mc:Choice>
              <mc:Fallback>
                <p:oleObj name="Document" r:id="rId5" imgW="7754112" imgH="7636764" progId="Word.Document.8">
                  <p:embed/>
                  <p:pic>
                    <p:nvPicPr>
                      <p:cNvPr id="0" name="Picture 4"/>
                      <p:cNvPicPr>
                        <a:picLocks noGrp="1" noChangeAspect="1" noChangeArrowheads="1"/>
                      </p:cNvPicPr>
                      <p:nvPr/>
                    </p:nvPicPr>
                    <p:blipFill>
                      <a:blip r:embed="rId6">
                        <a:extLst>
                          <a:ext uri="{28A0092B-C50C-407E-A947-70E740481C1C}">
                            <a14:useLocalDpi xmlns:a14="http://schemas.microsoft.com/office/drawing/2010/main" val="0"/>
                          </a:ext>
                        </a:extLst>
                      </a:blip>
                      <a:srcRect l="9436" t="20357" r="12975" b="25148"/>
                      <a:stretch>
                        <a:fillRect/>
                      </a:stretch>
                    </p:blipFill>
                    <p:spPr bwMode="auto">
                      <a:xfrm>
                        <a:off x="6043613" y="4151313"/>
                        <a:ext cx="2011362" cy="1981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1371600" y="836613"/>
            <a:ext cx="5072608" cy="838200"/>
          </a:xfrm>
        </p:spPr>
        <p:txBody>
          <a:bodyPr>
            <a:normAutofit/>
          </a:bodyPr>
          <a:lstStyle/>
          <a:p>
            <a:r>
              <a:rPr lang="es-ES_tradnl" sz="3600" b="1" dirty="0">
                <a:latin typeface="Garamond" pitchFamily="18" charset="0"/>
                <a:cs typeface="Times New Roman" pitchFamily="18" charset="0"/>
              </a:rPr>
              <a:t>Lóbulos adheridos</a:t>
            </a:r>
            <a:r>
              <a:rPr lang="en-US" sz="3600" b="1" dirty="0">
                <a:latin typeface="Garamond" pitchFamily="18" charset="0"/>
              </a:rPr>
              <a:t> </a:t>
            </a:r>
          </a:p>
        </p:txBody>
      </p:sp>
      <p:sp>
        <p:nvSpPr>
          <p:cNvPr id="135171" name="Rectangle 3"/>
          <p:cNvSpPr>
            <a:spLocks noGrp="1" noChangeArrowheads="1"/>
          </p:cNvSpPr>
          <p:nvPr>
            <p:ph type="body" sz="half" idx="1"/>
          </p:nvPr>
        </p:nvSpPr>
        <p:spPr>
          <a:xfrm>
            <a:off x="1042988" y="2060575"/>
            <a:ext cx="4495800" cy="4154507"/>
          </a:xfrm>
        </p:spPr>
        <p:style>
          <a:lnRef idx="1">
            <a:schemeClr val="accent1"/>
          </a:lnRef>
          <a:fillRef idx="2">
            <a:schemeClr val="accent1"/>
          </a:fillRef>
          <a:effectRef idx="1">
            <a:schemeClr val="accent1"/>
          </a:effectRef>
          <a:fontRef idx="minor">
            <a:schemeClr val="dk1"/>
          </a:fontRef>
        </p:style>
        <p:txBody>
          <a:bodyPr>
            <a:normAutofit lnSpcReduction="10000"/>
          </a:bodyPr>
          <a:lstStyle/>
          <a:p>
            <a:pPr>
              <a:lnSpc>
                <a:spcPct val="90000"/>
              </a:lnSpc>
            </a:pPr>
            <a:r>
              <a:rPr lang="es-ES_tradnl" sz="2400" dirty="0">
                <a:latin typeface="Garamond" pitchFamily="18" charset="0"/>
                <a:cs typeface="Times New Roman" pitchFamily="18" charset="0"/>
              </a:rPr>
              <a:t>Un gen dominante determina que los lóbulos de la oreja cuelguen sueltos y no estén adheridos a la cabeza. </a:t>
            </a:r>
          </a:p>
          <a:p>
            <a:pPr>
              <a:lnSpc>
                <a:spcPct val="90000"/>
              </a:lnSpc>
            </a:pPr>
            <a:r>
              <a:rPr lang="es-ES_tradnl" sz="2400" dirty="0">
                <a:latin typeface="Garamond" pitchFamily="18" charset="0"/>
                <a:cs typeface="Times New Roman" pitchFamily="18" charset="0"/>
              </a:rPr>
              <a:t>En alguna gente, el lóbulo está adherido directamente a la cabeza de manera que no hay un lóbulo suelto. </a:t>
            </a:r>
          </a:p>
          <a:p>
            <a:pPr>
              <a:lnSpc>
                <a:spcPct val="90000"/>
              </a:lnSpc>
            </a:pPr>
            <a:r>
              <a:rPr lang="es-ES_tradnl" sz="2400" dirty="0">
                <a:latin typeface="Garamond" pitchFamily="18" charset="0"/>
                <a:cs typeface="Times New Roman" pitchFamily="18" charset="0"/>
              </a:rPr>
              <a:t>El lóbulo adherido es una condición </a:t>
            </a:r>
            <a:r>
              <a:rPr lang="es-ES_tradnl" sz="2400" b="1" dirty="0">
                <a:latin typeface="Garamond" pitchFamily="18" charset="0"/>
                <a:cs typeface="Times New Roman" pitchFamily="18" charset="0"/>
              </a:rPr>
              <a:t>homocigota</a:t>
            </a:r>
            <a:r>
              <a:rPr lang="es-ES_tradnl" sz="2400" dirty="0">
                <a:latin typeface="Garamond" pitchFamily="18" charset="0"/>
                <a:cs typeface="Times New Roman" pitchFamily="18" charset="0"/>
              </a:rPr>
              <a:t> determinada por un gen </a:t>
            </a:r>
            <a:r>
              <a:rPr lang="es-ES_tradnl" sz="2400" b="1" dirty="0">
                <a:latin typeface="Garamond" pitchFamily="18" charset="0"/>
                <a:cs typeface="Times New Roman" pitchFamily="18" charset="0"/>
              </a:rPr>
              <a:t>recesivo</a:t>
            </a:r>
            <a:r>
              <a:rPr lang="es-ES_tradnl" sz="2400" dirty="0">
                <a:latin typeface="Garamond" pitchFamily="18" charset="0"/>
                <a:cs typeface="Times New Roman" pitchFamily="18" charset="0"/>
              </a:rPr>
              <a:t>.</a:t>
            </a:r>
            <a:r>
              <a:rPr lang="en-US" sz="2400" dirty="0">
                <a:latin typeface="Garamond" pitchFamily="18" charset="0"/>
                <a:cs typeface="Times New Roman" pitchFamily="18" charset="0"/>
              </a:rPr>
              <a:t> </a:t>
            </a:r>
          </a:p>
        </p:txBody>
      </p:sp>
      <p:pic>
        <p:nvPicPr>
          <p:cNvPr id="135172" name="Picture 4" descr="oreja"/>
          <p:cNvPicPr>
            <a:picLocks noGrp="1" noChangeAspect="1" noChangeArrowheads="1"/>
          </p:cNvPicPr>
          <p:nvPr>
            <p:ph type="clipArt" sz="half" idx="2"/>
          </p:nvPr>
        </p:nvPicPr>
        <p:blipFill>
          <a:blip r:embed="rId2"/>
          <a:srcRect/>
          <a:stretch>
            <a:fillRect/>
          </a:stretch>
        </p:blipFill>
        <p:spPr>
          <a:xfrm>
            <a:off x="6294438" y="188913"/>
            <a:ext cx="2360612" cy="6480175"/>
          </a:xfrm>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928662" y="785794"/>
            <a:ext cx="3286148" cy="631844"/>
          </a:xfrm>
        </p:spPr>
        <p:style>
          <a:lnRef idx="2">
            <a:schemeClr val="accent4"/>
          </a:lnRef>
          <a:fillRef idx="1">
            <a:schemeClr val="lt1"/>
          </a:fillRef>
          <a:effectRef idx="0">
            <a:schemeClr val="accent4"/>
          </a:effectRef>
          <a:fontRef idx="minor">
            <a:schemeClr val="dk1"/>
          </a:fontRef>
        </p:style>
        <p:txBody>
          <a:bodyPr>
            <a:noAutofit/>
          </a:bodyPr>
          <a:lstStyle/>
          <a:p>
            <a:r>
              <a:rPr lang="es-ES_tradnl" sz="4000" b="1" dirty="0">
                <a:latin typeface="Garamond" pitchFamily="18" charset="0"/>
                <a:cs typeface="Times New Roman" pitchFamily="18" charset="0"/>
              </a:rPr>
              <a:t>Calvicie</a:t>
            </a:r>
            <a:r>
              <a:rPr lang="en-GB" sz="3200" dirty="0">
                <a:latin typeface="Garamond" pitchFamily="18" charset="0"/>
              </a:rPr>
              <a:t> </a:t>
            </a:r>
          </a:p>
        </p:txBody>
      </p:sp>
      <p:sp>
        <p:nvSpPr>
          <p:cNvPr id="145411" name="Rectangle 3"/>
          <p:cNvSpPr>
            <a:spLocks noGrp="1" noChangeArrowheads="1"/>
          </p:cNvSpPr>
          <p:nvPr>
            <p:ph type="body" sz="half" idx="1"/>
          </p:nvPr>
        </p:nvSpPr>
        <p:spPr>
          <a:xfrm>
            <a:off x="900113" y="2205038"/>
            <a:ext cx="2243127" cy="3367102"/>
          </a:xfrm>
        </p:spPr>
        <p:style>
          <a:lnRef idx="2">
            <a:schemeClr val="accent4"/>
          </a:lnRef>
          <a:fillRef idx="1">
            <a:schemeClr val="lt1"/>
          </a:fillRef>
          <a:effectRef idx="0">
            <a:schemeClr val="accent4"/>
          </a:effectRef>
          <a:fontRef idx="minor">
            <a:schemeClr val="dk1"/>
          </a:fontRef>
        </p:style>
        <p:txBody>
          <a:bodyPr>
            <a:normAutofit fontScale="77500" lnSpcReduction="20000"/>
          </a:bodyPr>
          <a:lstStyle/>
          <a:p>
            <a:pPr>
              <a:buNone/>
            </a:pPr>
            <a:endParaRPr lang="es-ES_tradnl" sz="2800" dirty="0" smtClean="0">
              <a:latin typeface="Garamond" pitchFamily="18" charset="0"/>
              <a:cs typeface="Times New Roman" pitchFamily="18" charset="0"/>
            </a:endParaRPr>
          </a:p>
          <a:p>
            <a:pPr>
              <a:buNone/>
            </a:pPr>
            <a:r>
              <a:rPr lang="es-ES_tradnl" sz="2800" dirty="0" smtClean="0">
                <a:latin typeface="Garamond" pitchFamily="18" charset="0"/>
                <a:cs typeface="Times New Roman" pitchFamily="18" charset="0"/>
              </a:rPr>
              <a:t>    La </a:t>
            </a:r>
            <a:r>
              <a:rPr lang="es-ES_tradnl" sz="2800" dirty="0">
                <a:latin typeface="Garamond" pitchFamily="18" charset="0"/>
                <a:cs typeface="Times New Roman" pitchFamily="18" charset="0"/>
              </a:rPr>
              <a:t>condición es heredada como el resultado de un gen influenciado por el sexo que es dominante en varones y recesivo en hembras.</a:t>
            </a:r>
            <a:r>
              <a:rPr lang="en-GB" sz="2800" dirty="0">
                <a:latin typeface="Garamond" pitchFamily="18" charset="0"/>
              </a:rPr>
              <a:t> </a:t>
            </a:r>
          </a:p>
        </p:txBody>
      </p:sp>
      <p:pic>
        <p:nvPicPr>
          <p:cNvPr id="145412" name="Picture 4" descr="Pildoras%20calvicie">
            <a:hlinkClick r:id="rId2"/>
          </p:cNvPr>
          <p:cNvPicPr>
            <a:picLocks noGrp="1" noChangeAspect="1" noChangeArrowheads="1"/>
          </p:cNvPicPr>
          <p:nvPr>
            <p:ph type="clipArt" sz="half" idx="2"/>
          </p:nvPr>
        </p:nvPicPr>
        <p:blipFill>
          <a:blip r:embed="rId3"/>
          <a:srcRect/>
          <a:stretch>
            <a:fillRect/>
          </a:stretch>
        </p:blipFill>
        <p:spPr>
          <a:xfrm>
            <a:off x="4473086" y="3571876"/>
            <a:ext cx="4366114" cy="3068637"/>
          </a:xfrm>
          <a:ln/>
        </p:spPr>
      </p:pic>
      <p:pic>
        <p:nvPicPr>
          <p:cNvPr id="145413" name="Picture 5" descr="calvicie">
            <a:hlinkClick r:id="rId4"/>
          </p:cNvPr>
          <p:cNvPicPr>
            <a:picLocks noChangeAspect="1" noChangeArrowheads="1"/>
          </p:cNvPicPr>
          <p:nvPr/>
        </p:nvPicPr>
        <p:blipFill>
          <a:blip r:embed="rId5"/>
          <a:srcRect/>
          <a:stretch>
            <a:fillRect/>
          </a:stretch>
        </p:blipFill>
        <p:spPr bwMode="auto">
          <a:xfrm>
            <a:off x="5786446" y="785794"/>
            <a:ext cx="2129132" cy="219076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714356"/>
          </a:xfrm>
        </p:spPr>
        <p:style>
          <a:lnRef idx="1">
            <a:schemeClr val="accent5"/>
          </a:lnRef>
          <a:fillRef idx="2">
            <a:schemeClr val="accent5"/>
          </a:fillRef>
          <a:effectRef idx="1">
            <a:schemeClr val="accent5"/>
          </a:effectRef>
          <a:fontRef idx="minor">
            <a:schemeClr val="dk1"/>
          </a:fontRef>
        </p:style>
        <p:txBody>
          <a:bodyPr>
            <a:normAutofit fontScale="90000"/>
          </a:bodyPr>
          <a:lstStyle/>
          <a:p>
            <a:endParaRPr lang="es-ES" dirty="0"/>
          </a:p>
        </p:txBody>
      </p:sp>
      <p:sp>
        <p:nvSpPr>
          <p:cNvPr id="3" name="2 Marcador de contenido"/>
          <p:cNvSpPr>
            <a:spLocks noGrp="1"/>
          </p:cNvSpPr>
          <p:nvPr>
            <p:ph sz="half" idx="1"/>
          </p:nvPr>
        </p:nvSpPr>
        <p:spPr/>
        <p:txBody>
          <a:bodyPr/>
          <a:lstStyle/>
          <a:p>
            <a:endParaRPr lang="es-ES"/>
          </a:p>
        </p:txBody>
      </p:sp>
      <p:sp>
        <p:nvSpPr>
          <p:cNvPr id="4" name="3 Marcador de texto"/>
          <p:cNvSpPr>
            <a:spLocks noGrp="1"/>
          </p:cNvSpPr>
          <p:nvPr>
            <p:ph type="body" sz="half" idx="2"/>
          </p:nvPr>
        </p:nvSpPr>
        <p:spPr/>
        <p:txBody>
          <a:bodyPr/>
          <a:lstStyle/>
          <a:p>
            <a:endParaRPr lang="es-ES"/>
          </a:p>
        </p:txBody>
      </p:sp>
      <p:pic>
        <p:nvPicPr>
          <p:cNvPr id="108546" name="Picture 2" descr="http://bligoo.com/media/users/0/1321/images/genetica.jpg"/>
          <p:cNvPicPr>
            <a:picLocks noChangeAspect="1" noChangeArrowheads="1"/>
          </p:cNvPicPr>
          <p:nvPr/>
        </p:nvPicPr>
        <p:blipFill>
          <a:blip r:embed="rId2"/>
          <a:srcRect/>
          <a:stretch>
            <a:fillRect/>
          </a:stretch>
        </p:blipFill>
        <p:spPr bwMode="auto">
          <a:xfrm>
            <a:off x="1357290" y="624456"/>
            <a:ext cx="6072198" cy="6233544"/>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0" y="0"/>
            <a:ext cx="9144000" cy="1417638"/>
          </a:xfrm>
        </p:spPr>
        <p:style>
          <a:lnRef idx="1">
            <a:schemeClr val="accent5"/>
          </a:lnRef>
          <a:fillRef idx="2">
            <a:schemeClr val="accent5"/>
          </a:fillRef>
          <a:effectRef idx="1">
            <a:schemeClr val="accent5"/>
          </a:effectRef>
          <a:fontRef idx="minor">
            <a:schemeClr val="dk1"/>
          </a:fontRef>
        </p:style>
        <p:txBody>
          <a:bodyPr/>
          <a:lstStyle/>
          <a:p>
            <a:r>
              <a:rPr lang="en-US" sz="4000" dirty="0"/>
              <a:t> </a:t>
            </a:r>
            <a:r>
              <a:rPr lang="en-US" sz="4000" b="1" dirty="0">
                <a:latin typeface="Garamond" pitchFamily="18" charset="0"/>
              </a:rPr>
              <a:t>Genética humana</a:t>
            </a:r>
          </a:p>
        </p:txBody>
      </p:sp>
      <p:pic>
        <p:nvPicPr>
          <p:cNvPr id="108548" name="Picture 4" descr="ii10"/>
          <p:cNvPicPr>
            <a:picLocks noGrp="1" noChangeAspect="1" noChangeArrowheads="1"/>
          </p:cNvPicPr>
          <p:nvPr>
            <p:ph idx="1"/>
          </p:nvPr>
        </p:nvPicPr>
        <p:blipFill>
          <a:blip r:embed="rId2"/>
          <a:srcRect/>
          <a:stretch>
            <a:fillRect/>
          </a:stretch>
        </p:blipFill>
        <p:spPr>
          <a:xfrm>
            <a:off x="900113" y="4149725"/>
            <a:ext cx="7772400" cy="2251075"/>
          </a:xfrm>
        </p:spPr>
      </p:pic>
      <p:sp>
        <p:nvSpPr>
          <p:cNvPr id="108549" name="Text Box 5"/>
          <p:cNvSpPr txBox="1">
            <a:spLocks noChangeArrowheads="1"/>
          </p:cNvSpPr>
          <p:nvPr/>
        </p:nvSpPr>
        <p:spPr bwMode="auto">
          <a:xfrm>
            <a:off x="827088" y="1916113"/>
            <a:ext cx="7632700" cy="1754326"/>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spAutoFit/>
          </a:bodyPr>
          <a:lstStyle/>
          <a:p>
            <a:pPr algn="just">
              <a:spcBef>
                <a:spcPct val="50000"/>
              </a:spcBef>
            </a:pPr>
            <a:r>
              <a:rPr lang="es-PR" b="0" dirty="0">
                <a:latin typeface="Garamond" pitchFamily="18" charset="0"/>
              </a:rPr>
              <a:t>Para ver cómo los </a:t>
            </a:r>
            <a:r>
              <a:rPr lang="es-PR" dirty="0">
                <a:latin typeface="Garamond" pitchFamily="18" charset="0"/>
              </a:rPr>
              <a:t>rasgos simples</a:t>
            </a:r>
            <a:r>
              <a:rPr lang="es-PR" b="0" dirty="0">
                <a:latin typeface="Garamond" pitchFamily="18" charset="0"/>
              </a:rPr>
              <a:t> se transmiten de generación a generación, puede hacerse un árbol genealógico o un pedigrí.  El pedigrí  es un linaje de familia a través de generaciones de individuos relacionados.  Las hembras se representan mediante círculos (</a:t>
            </a:r>
            <a:r>
              <a:rPr lang="es-ES" b="0" dirty="0">
                <a:latin typeface="Garamond" pitchFamily="18" charset="0"/>
              </a:rPr>
              <a:t>O</a:t>
            </a:r>
            <a:r>
              <a:rPr lang="es-PR" b="0" dirty="0">
                <a:latin typeface="Garamond" pitchFamily="18" charset="0"/>
              </a:rPr>
              <a:t>) y los machos mediante cuadrados ( </a:t>
            </a:r>
            <a:r>
              <a:rPr lang="es-ES" b="0" dirty="0">
                <a:latin typeface="Garamond" pitchFamily="18" charset="0"/>
              </a:rPr>
              <a:t>)</a:t>
            </a:r>
            <a:r>
              <a:rPr lang="es-ES" dirty="0">
                <a:latin typeface="Garamond" pitchFamily="18" charset="0"/>
              </a:rPr>
              <a:t>. </a:t>
            </a:r>
            <a:r>
              <a:rPr lang="es-ES" b="0" dirty="0">
                <a:latin typeface="Garamond" pitchFamily="18" charset="0"/>
              </a:rPr>
              <a:t>La relación entre individuos se representa por líneas que los conectan.  Por ejemplo, para un matrimonio se utiliza una </a:t>
            </a:r>
            <a:r>
              <a:rPr lang="es-ES" dirty="0">
                <a:latin typeface="Garamond" pitchFamily="18" charset="0"/>
              </a:rPr>
              <a:t>línea horizontal</a:t>
            </a:r>
            <a:r>
              <a:rPr lang="es-ES" b="0" dirty="0">
                <a:latin typeface="Garamond" pitchFamily="18" charset="0"/>
              </a:rPr>
              <a:t>  y para sus hijos se usa una </a:t>
            </a:r>
            <a:r>
              <a:rPr lang="es-ES" dirty="0">
                <a:latin typeface="Garamond" pitchFamily="18" charset="0"/>
              </a:rPr>
              <a:t>línea vertical</a:t>
            </a:r>
            <a:endParaRPr lang="en-US" dirty="0">
              <a:latin typeface="Garamond"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2357422" y="1000108"/>
            <a:ext cx="4286280" cy="642942"/>
          </a:xfrm>
        </p:spPr>
        <p:style>
          <a:lnRef idx="2">
            <a:schemeClr val="accent6"/>
          </a:lnRef>
          <a:fillRef idx="1">
            <a:schemeClr val="lt1"/>
          </a:fillRef>
          <a:effectRef idx="0">
            <a:schemeClr val="accent6"/>
          </a:effectRef>
          <a:fontRef idx="minor">
            <a:schemeClr val="dk1"/>
          </a:fontRef>
        </p:style>
        <p:txBody>
          <a:bodyPr>
            <a:normAutofit fontScale="90000"/>
          </a:bodyPr>
          <a:lstStyle/>
          <a:p>
            <a:r>
              <a:rPr lang="es-ES_tradnl" b="1" dirty="0">
                <a:latin typeface="Garamond" pitchFamily="18" charset="0"/>
                <a:cs typeface="Times New Roman" pitchFamily="18" charset="0"/>
              </a:rPr>
              <a:t>Albinismo</a:t>
            </a:r>
            <a:endParaRPr lang="en-US" b="1" dirty="0">
              <a:latin typeface="Garamond" pitchFamily="18" charset="0"/>
              <a:cs typeface="Times New Roman" pitchFamily="18" charset="0"/>
            </a:endParaRPr>
          </a:p>
        </p:txBody>
      </p:sp>
      <p:sp>
        <p:nvSpPr>
          <p:cNvPr id="158723" name="Rectangle 3"/>
          <p:cNvSpPr>
            <a:spLocks noGrp="1" noChangeArrowheads="1"/>
          </p:cNvSpPr>
          <p:nvPr>
            <p:ph type="body" sz="half" idx="1"/>
          </p:nvPr>
        </p:nvSpPr>
        <p:spPr>
          <a:xfrm>
            <a:off x="1357290" y="1916113"/>
            <a:ext cx="3862410" cy="4752975"/>
          </a:xfrm>
        </p:spPr>
        <p:style>
          <a:lnRef idx="2">
            <a:schemeClr val="accent4"/>
          </a:lnRef>
          <a:fillRef idx="1">
            <a:schemeClr val="lt1"/>
          </a:fillRef>
          <a:effectRef idx="0">
            <a:schemeClr val="accent4"/>
          </a:effectRef>
          <a:fontRef idx="minor">
            <a:schemeClr val="dk1"/>
          </a:fontRef>
        </p:style>
        <p:txBody>
          <a:bodyPr>
            <a:normAutofit lnSpcReduction="10000"/>
          </a:bodyPr>
          <a:lstStyle/>
          <a:p>
            <a:pPr>
              <a:lnSpc>
                <a:spcPct val="80000"/>
              </a:lnSpc>
            </a:pPr>
            <a:r>
              <a:rPr lang="es-ES_tradnl" sz="2000" dirty="0">
                <a:latin typeface="Garamond" pitchFamily="18" charset="0"/>
                <a:cs typeface="Times New Roman" pitchFamily="18" charset="0"/>
              </a:rPr>
              <a:t>Se debe a una condición recesiva homocigota y cuyo fenotipo manifiesta la falta de pigmento melanina en la piel.</a:t>
            </a:r>
          </a:p>
          <a:p>
            <a:pPr>
              <a:lnSpc>
                <a:spcPct val="80000"/>
              </a:lnSpc>
              <a:buFont typeface="Wingdings" pitchFamily="2" charset="2"/>
              <a:buNone/>
            </a:pPr>
            <a:endParaRPr lang="es-ES_tradnl" sz="2000" dirty="0">
              <a:latin typeface="Garamond" pitchFamily="18" charset="0"/>
              <a:cs typeface="Times New Roman" pitchFamily="18" charset="0"/>
            </a:endParaRPr>
          </a:p>
          <a:p>
            <a:pPr>
              <a:lnSpc>
                <a:spcPct val="80000"/>
              </a:lnSpc>
            </a:pPr>
            <a:r>
              <a:rPr lang="es-ES_tradnl" sz="2000" dirty="0">
                <a:latin typeface="Garamond" pitchFamily="18" charset="0"/>
                <a:cs typeface="Times New Roman" pitchFamily="18" charset="0"/>
              </a:rPr>
              <a:t>Para que esto suceda, ambos padres deben portar el alelo recesivo.</a:t>
            </a:r>
          </a:p>
          <a:p>
            <a:pPr>
              <a:lnSpc>
                <a:spcPct val="80000"/>
              </a:lnSpc>
              <a:buFont typeface="Wingdings" pitchFamily="2" charset="2"/>
              <a:buNone/>
            </a:pPr>
            <a:endParaRPr lang="es-ES_tradnl" sz="2000" dirty="0">
              <a:latin typeface="Garamond" pitchFamily="18" charset="0"/>
              <a:cs typeface="Times New Roman" pitchFamily="18" charset="0"/>
            </a:endParaRPr>
          </a:p>
          <a:p>
            <a:pPr>
              <a:lnSpc>
                <a:spcPct val="80000"/>
              </a:lnSpc>
            </a:pPr>
            <a:r>
              <a:rPr lang="es-ES_tradnl" sz="2000" dirty="0">
                <a:latin typeface="Garamond" pitchFamily="18" charset="0"/>
                <a:cs typeface="Times New Roman" pitchFamily="18" charset="0"/>
              </a:rPr>
              <a:t>Uno de cada 130 individuos porta una copia de estos alelos, sin embargo, el albinismo es poco frecuente como para que los padres de una familia sean portadores. </a:t>
            </a:r>
          </a:p>
          <a:p>
            <a:pPr>
              <a:lnSpc>
                <a:spcPct val="80000"/>
              </a:lnSpc>
            </a:pPr>
            <a:endParaRPr lang="es-ES_tradnl" sz="2000" dirty="0">
              <a:latin typeface="Garamond" pitchFamily="18" charset="0"/>
              <a:cs typeface="Times New Roman" pitchFamily="18" charset="0"/>
            </a:endParaRPr>
          </a:p>
          <a:p>
            <a:pPr>
              <a:lnSpc>
                <a:spcPct val="80000"/>
              </a:lnSpc>
            </a:pPr>
            <a:r>
              <a:rPr lang="es-ES_tradnl" sz="2000" dirty="0">
                <a:latin typeface="Garamond" pitchFamily="18" charset="0"/>
                <a:cs typeface="Times New Roman" pitchFamily="18" charset="0"/>
              </a:rPr>
              <a:t>Se da con frecuencia en poblaciones que se aparean con familiares (</a:t>
            </a:r>
            <a:r>
              <a:rPr lang="es-ES_tradnl" sz="2000" dirty="0" err="1">
                <a:latin typeface="Garamond" pitchFamily="18" charset="0"/>
                <a:cs typeface="Times New Roman" pitchFamily="18" charset="0"/>
              </a:rPr>
              <a:t>endogamía</a:t>
            </a:r>
            <a:r>
              <a:rPr lang="es-ES_tradnl" sz="2000" dirty="0">
                <a:latin typeface="Garamond" pitchFamily="18" charset="0"/>
                <a:cs typeface="Times New Roman" pitchFamily="18" charset="0"/>
              </a:rPr>
              <a:t>).</a:t>
            </a:r>
            <a:endParaRPr lang="en-US" sz="2000" dirty="0">
              <a:latin typeface="Garamond" pitchFamily="18" charset="0"/>
              <a:cs typeface="Times New Roman" pitchFamily="18" charset="0"/>
            </a:endParaRPr>
          </a:p>
        </p:txBody>
      </p:sp>
      <p:pic>
        <p:nvPicPr>
          <p:cNvPr id="158725" name="Picture 5" descr="albino1">
            <a:hlinkClick r:id="rId2"/>
          </p:cNvPr>
          <p:cNvPicPr>
            <a:picLocks noGrp="1" noChangeAspect="1" noChangeArrowheads="1"/>
          </p:cNvPicPr>
          <p:nvPr>
            <p:ph sz="quarter" idx="3"/>
          </p:nvPr>
        </p:nvPicPr>
        <p:blipFill>
          <a:blip r:embed="rId3"/>
          <a:srcRect l="10915"/>
          <a:stretch>
            <a:fillRect/>
          </a:stretch>
        </p:blipFill>
        <p:spPr>
          <a:xfrm>
            <a:off x="5435600" y="2420938"/>
            <a:ext cx="2487613" cy="1846262"/>
          </a:xfrm>
          <a:ln/>
        </p:spPr>
      </p:pic>
      <p:pic>
        <p:nvPicPr>
          <p:cNvPr id="158726" name="Picture 6" descr="gorilalb">
            <a:hlinkClick r:id="rId4"/>
          </p:cNvPr>
          <p:cNvPicPr>
            <a:picLocks noChangeAspect="1" noChangeArrowheads="1"/>
          </p:cNvPicPr>
          <p:nvPr/>
        </p:nvPicPr>
        <p:blipFill>
          <a:blip r:embed="rId5"/>
          <a:srcRect/>
          <a:stretch>
            <a:fillRect/>
          </a:stretch>
        </p:blipFill>
        <p:spPr bwMode="auto">
          <a:xfrm>
            <a:off x="7524750" y="1484313"/>
            <a:ext cx="1371600" cy="1828800"/>
          </a:xfrm>
          <a:prstGeom prst="rect">
            <a:avLst/>
          </a:prstGeom>
          <a:noFill/>
        </p:spPr>
      </p:pic>
      <p:pic>
        <p:nvPicPr>
          <p:cNvPr id="158727" name="Picture 7" descr="Fig2p14">
            <a:hlinkClick r:id="rId6"/>
          </p:cNvPr>
          <p:cNvPicPr>
            <a:picLocks noChangeAspect="1" noChangeArrowheads="1"/>
          </p:cNvPicPr>
          <p:nvPr/>
        </p:nvPicPr>
        <p:blipFill>
          <a:blip r:embed="rId7"/>
          <a:srcRect/>
          <a:stretch>
            <a:fillRect/>
          </a:stretch>
        </p:blipFill>
        <p:spPr bwMode="auto">
          <a:xfrm>
            <a:off x="7308850" y="3357563"/>
            <a:ext cx="1655763" cy="1512887"/>
          </a:xfrm>
          <a:prstGeom prst="rect">
            <a:avLst/>
          </a:prstGeom>
          <a:noFill/>
        </p:spPr>
      </p:pic>
      <p:pic>
        <p:nvPicPr>
          <p:cNvPr id="158728" name="Picture 8" descr="2pythons">
            <a:hlinkClick r:id="rId8"/>
          </p:cNvPr>
          <p:cNvPicPr>
            <a:picLocks noChangeAspect="1" noChangeArrowheads="1"/>
          </p:cNvPicPr>
          <p:nvPr/>
        </p:nvPicPr>
        <p:blipFill>
          <a:blip r:embed="rId9"/>
          <a:srcRect/>
          <a:stretch>
            <a:fillRect/>
          </a:stretch>
        </p:blipFill>
        <p:spPr bwMode="auto">
          <a:xfrm>
            <a:off x="7596188" y="4941888"/>
            <a:ext cx="1152525" cy="1666875"/>
          </a:xfrm>
          <a:prstGeom prst="rect">
            <a:avLst/>
          </a:prstGeom>
          <a:noFill/>
        </p:spPr>
      </p:pic>
      <p:pic>
        <p:nvPicPr>
          <p:cNvPr id="158729" name="Picture 9" descr="onya2">
            <a:hlinkClick r:id="rId10"/>
          </p:cNvPr>
          <p:cNvPicPr>
            <a:picLocks noChangeAspect="1" noChangeArrowheads="1"/>
          </p:cNvPicPr>
          <p:nvPr/>
        </p:nvPicPr>
        <p:blipFill>
          <a:blip r:embed="rId11"/>
          <a:srcRect/>
          <a:stretch>
            <a:fillRect/>
          </a:stretch>
        </p:blipFill>
        <p:spPr bwMode="auto">
          <a:xfrm>
            <a:off x="6011863" y="4437063"/>
            <a:ext cx="1076325" cy="1666875"/>
          </a:xfrm>
          <a:prstGeom prst="rect">
            <a:avLst/>
          </a:prstGeom>
          <a:noFill/>
        </p:spPr>
      </p:pic>
      <p:pic>
        <p:nvPicPr>
          <p:cNvPr id="158730" name="Picture 10" descr="cauliflower%20160x200">
            <a:hlinkClick r:id="rId12"/>
          </p:cNvPr>
          <p:cNvPicPr>
            <a:picLocks noChangeAspect="1" noChangeArrowheads="1"/>
          </p:cNvPicPr>
          <p:nvPr/>
        </p:nvPicPr>
        <p:blipFill>
          <a:blip r:embed="rId13"/>
          <a:srcRect/>
          <a:stretch>
            <a:fillRect/>
          </a:stretch>
        </p:blipFill>
        <p:spPr bwMode="auto">
          <a:xfrm>
            <a:off x="0" y="642918"/>
            <a:ext cx="1189484" cy="1486855"/>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06-06"/>
          <p:cNvPicPr>
            <a:picLocks noChangeAspect="1" noChangeArrowheads="1"/>
          </p:cNvPicPr>
          <p:nvPr/>
        </p:nvPicPr>
        <p:blipFill>
          <a:blip r:embed="rId2"/>
          <a:srcRect l="3223" t="3751" r="3323" b="3749"/>
          <a:stretch>
            <a:fillRect/>
          </a:stretch>
        </p:blipFill>
        <p:spPr bwMode="auto">
          <a:xfrm>
            <a:off x="4929190" y="857232"/>
            <a:ext cx="3751636" cy="4786346"/>
          </a:xfrm>
          <a:prstGeom prst="rect">
            <a:avLst/>
          </a:prstGeom>
          <a:ln>
            <a:noFill/>
          </a:ln>
          <a:effectLst>
            <a:softEdge rad="112500"/>
          </a:effectLst>
        </p:spPr>
      </p:pic>
      <p:sp>
        <p:nvSpPr>
          <p:cNvPr id="19459" name="Text Box 3"/>
          <p:cNvSpPr txBox="1">
            <a:spLocks noChangeArrowheads="1"/>
          </p:cNvSpPr>
          <p:nvPr/>
        </p:nvSpPr>
        <p:spPr bwMode="auto">
          <a:xfrm>
            <a:off x="228600" y="762000"/>
            <a:ext cx="3810000" cy="1373188"/>
          </a:xfrm>
          <a:prstGeom prst="rect">
            <a:avLst/>
          </a:prstGeom>
          <a:noFill/>
          <a:ln w="9525">
            <a:noFill/>
            <a:miter lim="800000"/>
            <a:headEnd/>
            <a:tailEnd/>
          </a:ln>
          <a:effectLst/>
        </p:spPr>
        <p:txBody>
          <a:bodyPr>
            <a:spAutoFit/>
          </a:bodyPr>
          <a:lstStyle/>
          <a:p>
            <a:pPr algn="ctr">
              <a:spcBef>
                <a:spcPct val="50000"/>
              </a:spcBef>
            </a:pPr>
            <a:r>
              <a:rPr lang="en-US" sz="2800" b="1">
                <a:solidFill>
                  <a:schemeClr val="accent2"/>
                </a:solidFill>
                <a:effectLst>
                  <a:outerShdw blurRad="38100" dist="38100" dir="2700000" algn="tl">
                    <a:srgbClr val="C0C0C0"/>
                  </a:outerShdw>
                </a:effectLst>
              </a:rPr>
              <a:t>Gregor Johann Mendel</a:t>
            </a:r>
            <a:r>
              <a:rPr lang="en-US" sz="2800">
                <a:solidFill>
                  <a:schemeClr val="accent2"/>
                </a:solidFill>
              </a:rPr>
              <a:t> </a:t>
            </a:r>
            <a:r>
              <a:rPr lang="en-US" sz="2800" b="1">
                <a:solidFill>
                  <a:schemeClr val="accent2"/>
                </a:solidFill>
                <a:effectLst>
                  <a:outerShdw blurRad="38100" dist="38100" dir="2700000" algn="tl">
                    <a:srgbClr val="C0C0C0"/>
                  </a:outerShdw>
                </a:effectLst>
                <a:latin typeface="Comic Sans MS" pitchFamily="66" charset="0"/>
              </a:rPr>
              <a:t/>
            </a:r>
            <a:br>
              <a:rPr lang="en-US" sz="2800" b="1">
                <a:solidFill>
                  <a:schemeClr val="accent2"/>
                </a:solidFill>
                <a:effectLst>
                  <a:outerShdw blurRad="38100" dist="38100" dir="2700000" algn="tl">
                    <a:srgbClr val="C0C0C0"/>
                  </a:outerShdw>
                </a:effectLst>
                <a:latin typeface="Comic Sans MS" pitchFamily="66" charset="0"/>
              </a:rPr>
            </a:br>
            <a:r>
              <a:rPr lang="en-US" sz="2800" b="1">
                <a:solidFill>
                  <a:srgbClr val="CC3300"/>
                </a:solidFill>
                <a:effectLst>
                  <a:outerShdw blurRad="38100" dist="38100" dir="2700000" algn="tl">
                    <a:srgbClr val="C0C0C0"/>
                  </a:outerShdw>
                </a:effectLst>
                <a:latin typeface="Comic Sans MS" pitchFamily="66" charset="0"/>
              </a:rPr>
              <a:t>(1822-1884)</a:t>
            </a:r>
          </a:p>
        </p:txBody>
      </p:sp>
      <p:sp>
        <p:nvSpPr>
          <p:cNvPr id="19460" name="Text Box 4"/>
          <p:cNvSpPr txBox="1">
            <a:spLocks noChangeArrowheads="1"/>
          </p:cNvSpPr>
          <p:nvPr/>
        </p:nvSpPr>
        <p:spPr bwMode="auto">
          <a:xfrm>
            <a:off x="539750" y="2276475"/>
            <a:ext cx="3429000" cy="1190625"/>
          </a:xfrm>
          <a:prstGeom prst="rect">
            <a:avLst/>
          </a:prstGeom>
          <a:noFill/>
          <a:ln w="9525">
            <a:noFill/>
            <a:miter lim="800000"/>
            <a:headEnd/>
            <a:tailEnd/>
          </a:ln>
          <a:effectLst/>
        </p:spPr>
        <p:txBody>
          <a:bodyPr>
            <a:spAutoFit/>
          </a:bodyPr>
          <a:lstStyle/>
          <a:p>
            <a:pPr algn="ctr">
              <a:spcBef>
                <a:spcPct val="50000"/>
              </a:spcBef>
            </a:pPr>
            <a:r>
              <a:rPr lang="en-US" sz="3600" b="1" dirty="0">
                <a:solidFill>
                  <a:schemeClr val="accent2"/>
                </a:solidFill>
                <a:effectLst>
                  <a:outerShdw blurRad="38100" dist="38100" dir="2700000" algn="tl">
                    <a:srgbClr val="C0C0C0"/>
                  </a:outerShdw>
                </a:effectLst>
                <a:latin typeface="Comic Sans MS" pitchFamily="66" charset="0"/>
              </a:rPr>
              <a:t>Padre de la Genética</a:t>
            </a:r>
          </a:p>
        </p:txBody>
      </p:sp>
      <p:pic>
        <p:nvPicPr>
          <p:cNvPr id="19462" name="Picture 6" descr="mendelianumx"/>
          <p:cNvPicPr>
            <a:picLocks noChangeAspect="1" noChangeArrowheads="1"/>
          </p:cNvPicPr>
          <p:nvPr/>
        </p:nvPicPr>
        <p:blipFill>
          <a:blip r:embed="rId3"/>
          <a:srcRect/>
          <a:stretch>
            <a:fillRect/>
          </a:stretch>
        </p:blipFill>
        <p:spPr bwMode="auto">
          <a:xfrm>
            <a:off x="323850" y="3997325"/>
            <a:ext cx="3816350" cy="250983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box(in)">
                                      <p:cBhvr>
                                        <p:cTn id="7" dur="500"/>
                                        <p:tgtEl>
                                          <p:spTgt spid="1945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9460"/>
                                        </p:tgtEl>
                                        <p:attrNameLst>
                                          <p:attrName>style.visibility</p:attrName>
                                        </p:attrNameLst>
                                      </p:cBhvr>
                                      <p:to>
                                        <p:strVal val="visible"/>
                                      </p:to>
                                    </p:set>
                                    <p:animEffect transition="in" filter="box(in)">
                                      <p:cBhvr>
                                        <p:cTn id="12" dur="5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sz="half" idx="1"/>
          </p:nvPr>
        </p:nvSpPr>
        <p:spPr bwMode="auto">
          <a:xfrm>
            <a:off x="468313" y="1769566"/>
            <a:ext cx="3900487" cy="3099594"/>
          </a:xfrm>
          <a:ln>
            <a:headEnd/>
            <a:tailEn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normAutofit fontScale="77500" lnSpcReduction="20000"/>
          </a:bodyPr>
          <a:lstStyle/>
          <a:p>
            <a:pPr>
              <a:lnSpc>
                <a:spcPct val="80000"/>
              </a:lnSpc>
              <a:buClr>
                <a:srgbClr val="724C26"/>
              </a:buClr>
              <a:buFont typeface="Wingdings" pitchFamily="2" charset="2"/>
              <a:buChar char="§"/>
            </a:pPr>
            <a:r>
              <a:rPr lang="en-US" sz="2000" b="1" dirty="0" err="1">
                <a:solidFill>
                  <a:schemeClr val="accent2"/>
                </a:solidFill>
                <a:effectLst>
                  <a:outerShdw blurRad="38100" dist="38100" dir="2700000" algn="tl">
                    <a:srgbClr val="C0C0C0"/>
                  </a:outerShdw>
                </a:effectLst>
              </a:rPr>
              <a:t>Monje</a:t>
            </a:r>
            <a:r>
              <a:rPr lang="en-US" sz="2000" b="1" dirty="0">
                <a:solidFill>
                  <a:schemeClr val="accent2"/>
                </a:solidFill>
                <a:effectLst>
                  <a:outerShdw blurRad="38100" dist="38100" dir="2700000" algn="tl">
                    <a:srgbClr val="C0C0C0"/>
                  </a:outerShdw>
                </a:effectLst>
              </a:rPr>
              <a:t> </a:t>
            </a:r>
            <a:r>
              <a:rPr lang="en-US" sz="2000" b="1" dirty="0" err="1">
                <a:solidFill>
                  <a:schemeClr val="accent2"/>
                </a:solidFill>
                <a:effectLst>
                  <a:outerShdw blurRad="38100" dist="38100" dir="2700000" algn="tl">
                    <a:srgbClr val="C0C0C0"/>
                  </a:outerShdw>
                </a:effectLst>
              </a:rPr>
              <a:t>agustino</a:t>
            </a:r>
            <a:r>
              <a:rPr lang="en-US" sz="2000" b="1" dirty="0">
                <a:solidFill>
                  <a:schemeClr val="accent2"/>
                </a:solidFill>
                <a:effectLst>
                  <a:outerShdw blurRad="38100" dist="38100" dir="2700000" algn="tl">
                    <a:srgbClr val="C0C0C0"/>
                  </a:outerShdw>
                </a:effectLst>
              </a:rPr>
              <a:t> </a:t>
            </a:r>
            <a:r>
              <a:rPr lang="en-US" sz="2000" b="1" dirty="0" err="1">
                <a:solidFill>
                  <a:schemeClr val="accent2"/>
                </a:solidFill>
                <a:effectLst>
                  <a:outerShdw blurRad="38100" dist="38100" dir="2700000" algn="tl">
                    <a:srgbClr val="C0C0C0"/>
                  </a:outerShdw>
                </a:effectLst>
              </a:rPr>
              <a:t>austriaco</a:t>
            </a:r>
            <a:r>
              <a:rPr lang="en-US" sz="2000" b="1" dirty="0">
                <a:solidFill>
                  <a:schemeClr val="accent2"/>
                </a:solidFill>
                <a:effectLst>
                  <a:outerShdw blurRad="38100" dist="38100" dir="2700000" algn="tl">
                    <a:srgbClr val="C0C0C0"/>
                  </a:outerShdw>
                </a:effectLst>
              </a:rPr>
              <a:t> y </a:t>
            </a:r>
            <a:r>
              <a:rPr lang="en-US" sz="2000" b="1" dirty="0" err="1">
                <a:solidFill>
                  <a:schemeClr val="accent2"/>
                </a:solidFill>
                <a:effectLst>
                  <a:outerShdw blurRad="38100" dist="38100" dir="2700000" algn="tl">
                    <a:srgbClr val="C0C0C0"/>
                  </a:outerShdw>
                </a:effectLst>
              </a:rPr>
              <a:t>profesor</a:t>
            </a:r>
            <a:r>
              <a:rPr lang="es-ES" sz="2000" b="1" dirty="0">
                <a:solidFill>
                  <a:schemeClr val="accent2"/>
                </a:solidFill>
                <a:effectLst>
                  <a:outerShdw blurRad="38100" dist="38100" dir="2700000" algn="tl">
                    <a:srgbClr val="C0C0C0"/>
                  </a:outerShdw>
                </a:effectLst>
              </a:rPr>
              <a:t> suplente en 1854 de la Real Escuela de </a:t>
            </a:r>
            <a:r>
              <a:rPr lang="es-ES" sz="2000" b="1" dirty="0" err="1">
                <a:solidFill>
                  <a:schemeClr val="accent2"/>
                </a:solidFill>
                <a:effectLst>
                  <a:outerShdw blurRad="38100" dist="38100" dir="2700000" algn="tl">
                    <a:srgbClr val="C0C0C0"/>
                  </a:outerShdw>
                </a:effectLst>
              </a:rPr>
              <a:t>Brünn</a:t>
            </a:r>
            <a:r>
              <a:rPr lang="es-ES" sz="2000" b="1" dirty="0">
                <a:solidFill>
                  <a:schemeClr val="accent2"/>
                </a:solidFill>
                <a:effectLst>
                  <a:outerShdw blurRad="38100" dist="38100" dir="2700000" algn="tl">
                    <a:srgbClr val="C0C0C0"/>
                  </a:outerShdw>
                </a:effectLst>
              </a:rPr>
              <a:t> (en la actual Checoslovaquia). Llegó a ser abad del monasterio de dicha ciudad donde había ingresado en 1847.  </a:t>
            </a:r>
            <a:endParaRPr lang="en-US" sz="2000" b="1" dirty="0">
              <a:solidFill>
                <a:schemeClr val="accent2"/>
              </a:solidFill>
              <a:effectLst>
                <a:outerShdw blurRad="38100" dist="38100" dir="2700000" algn="tl">
                  <a:srgbClr val="C0C0C0"/>
                </a:outerShdw>
              </a:effectLst>
            </a:endParaRPr>
          </a:p>
          <a:p>
            <a:pPr>
              <a:lnSpc>
                <a:spcPct val="80000"/>
              </a:lnSpc>
              <a:buClr>
                <a:srgbClr val="724C26"/>
              </a:buClr>
              <a:buFont typeface="Wingdings" pitchFamily="2" charset="2"/>
              <a:buChar char="§"/>
            </a:pPr>
            <a:endParaRPr lang="en-US" sz="2000" b="1" dirty="0">
              <a:solidFill>
                <a:schemeClr val="accent2"/>
              </a:solidFill>
              <a:effectLst>
                <a:outerShdw blurRad="38100" dist="38100" dir="2700000" algn="tl">
                  <a:srgbClr val="C0C0C0"/>
                </a:outerShdw>
              </a:effectLst>
            </a:endParaRPr>
          </a:p>
          <a:p>
            <a:pPr>
              <a:lnSpc>
                <a:spcPct val="80000"/>
              </a:lnSpc>
              <a:buClr>
                <a:srgbClr val="724C26"/>
              </a:buClr>
              <a:buFont typeface="Wingdings" pitchFamily="2" charset="2"/>
              <a:buChar char="§"/>
            </a:pPr>
            <a:r>
              <a:rPr lang="en-US" sz="2000" b="1" dirty="0" err="1">
                <a:solidFill>
                  <a:schemeClr val="accent2"/>
                </a:solidFill>
                <a:effectLst>
                  <a:outerShdw blurRad="38100" dist="38100" dir="2700000" algn="tl">
                    <a:srgbClr val="C0C0C0"/>
                  </a:outerShdw>
                </a:effectLst>
              </a:rPr>
              <a:t>Estudió</a:t>
            </a:r>
            <a:r>
              <a:rPr lang="en-US" sz="2000" b="1" dirty="0">
                <a:solidFill>
                  <a:schemeClr val="accent2"/>
                </a:solidFill>
                <a:effectLst>
                  <a:outerShdw blurRad="38100" dist="38100" dir="2700000" algn="tl">
                    <a:srgbClr val="C0C0C0"/>
                  </a:outerShdw>
                </a:effectLst>
              </a:rPr>
              <a:t> la </a:t>
            </a:r>
            <a:r>
              <a:rPr lang="en-US" sz="2000" b="1" dirty="0" err="1">
                <a:solidFill>
                  <a:schemeClr val="accent2"/>
                </a:solidFill>
                <a:effectLst>
                  <a:outerShdw blurRad="38100" dist="38100" dir="2700000" algn="tl">
                    <a:srgbClr val="C0C0C0"/>
                  </a:outerShdw>
                </a:effectLst>
              </a:rPr>
              <a:t>herencia</a:t>
            </a:r>
            <a:r>
              <a:rPr lang="en-US" sz="2000" b="1" dirty="0">
                <a:solidFill>
                  <a:schemeClr val="accent2"/>
                </a:solidFill>
                <a:effectLst>
                  <a:outerShdw blurRad="38100" dist="38100" dir="2700000" algn="tl">
                    <a:srgbClr val="C0C0C0"/>
                  </a:outerShdw>
                </a:effectLst>
              </a:rPr>
              <a:t> de los </a:t>
            </a:r>
            <a:r>
              <a:rPr lang="en-US" sz="2000" b="1" dirty="0" err="1">
                <a:solidFill>
                  <a:schemeClr val="accent2"/>
                </a:solidFill>
                <a:effectLst>
                  <a:outerShdw blurRad="38100" dist="38100" dir="2700000" algn="tl">
                    <a:srgbClr val="C0C0C0"/>
                  </a:outerShdw>
                </a:effectLst>
              </a:rPr>
              <a:t>caracteres</a:t>
            </a:r>
            <a:r>
              <a:rPr lang="en-US" sz="2000" b="1" dirty="0">
                <a:solidFill>
                  <a:schemeClr val="accent2"/>
                </a:solidFill>
                <a:effectLst>
                  <a:outerShdw blurRad="38100" dist="38100" dir="2700000" algn="tl">
                    <a:srgbClr val="C0C0C0"/>
                  </a:outerShdw>
                </a:effectLst>
              </a:rPr>
              <a:t> </a:t>
            </a:r>
            <a:r>
              <a:rPr lang="en-US" sz="2000" b="1" dirty="0" err="1">
                <a:solidFill>
                  <a:schemeClr val="accent2"/>
                </a:solidFill>
                <a:effectLst>
                  <a:outerShdw blurRad="38100" dist="38100" dir="2700000" algn="tl">
                    <a:srgbClr val="C0C0C0"/>
                  </a:outerShdw>
                </a:effectLst>
              </a:rPr>
              <a:t>biológicos</a:t>
            </a:r>
            <a:r>
              <a:rPr lang="en-US" sz="2000" b="1" dirty="0">
                <a:solidFill>
                  <a:schemeClr val="accent2"/>
                </a:solidFill>
                <a:effectLst>
                  <a:outerShdw blurRad="38100" dist="38100" dir="2700000" algn="tl">
                    <a:srgbClr val="C0C0C0"/>
                  </a:outerShdw>
                </a:effectLst>
              </a:rPr>
              <a:t> en el </a:t>
            </a:r>
            <a:r>
              <a:rPr lang="en-US" sz="2000" b="1" dirty="0" err="1">
                <a:solidFill>
                  <a:schemeClr val="accent2"/>
                </a:solidFill>
                <a:effectLst>
                  <a:outerShdw blurRad="38100" dist="38100" dir="2700000" algn="tl">
                    <a:srgbClr val="C0C0C0"/>
                  </a:outerShdw>
                </a:effectLst>
              </a:rPr>
              <a:t>guisante</a:t>
            </a:r>
            <a:r>
              <a:rPr lang="en-US" sz="2000" b="1" dirty="0">
                <a:solidFill>
                  <a:schemeClr val="accent2"/>
                </a:solidFill>
                <a:effectLst>
                  <a:outerShdw blurRad="38100" dist="38100" dir="2700000" algn="tl">
                    <a:srgbClr val="C0C0C0"/>
                  </a:outerShdw>
                </a:effectLst>
              </a:rPr>
              <a:t> y </a:t>
            </a:r>
            <a:r>
              <a:rPr lang="en-US" sz="2000" b="1" dirty="0" err="1">
                <a:solidFill>
                  <a:schemeClr val="accent2"/>
                </a:solidFill>
                <a:effectLst>
                  <a:outerShdw blurRad="38100" dist="38100" dir="2700000" algn="tl">
                    <a:srgbClr val="C0C0C0"/>
                  </a:outerShdw>
                </a:effectLst>
              </a:rPr>
              <a:t>formuló</a:t>
            </a:r>
            <a:r>
              <a:rPr lang="en-US" sz="2000" b="1" dirty="0">
                <a:solidFill>
                  <a:schemeClr val="accent2"/>
                </a:solidFill>
                <a:effectLst>
                  <a:outerShdw blurRad="38100" dist="38100" dir="2700000" algn="tl">
                    <a:srgbClr val="C0C0C0"/>
                  </a:outerShdw>
                </a:effectLst>
              </a:rPr>
              <a:t> </a:t>
            </a:r>
            <a:r>
              <a:rPr lang="en-US" sz="2000" b="1" dirty="0" err="1">
                <a:solidFill>
                  <a:schemeClr val="accent2"/>
                </a:solidFill>
                <a:effectLst>
                  <a:outerShdw blurRad="38100" dist="38100" dir="2700000" algn="tl">
                    <a:srgbClr val="C0C0C0"/>
                  </a:outerShdw>
                </a:effectLst>
              </a:rPr>
              <a:t>sus</a:t>
            </a:r>
            <a:r>
              <a:rPr lang="en-US" sz="2000" b="1" dirty="0">
                <a:solidFill>
                  <a:schemeClr val="accent2"/>
                </a:solidFill>
                <a:effectLst>
                  <a:outerShdw blurRad="38100" dist="38100" dir="2700000" algn="tl">
                    <a:srgbClr val="C0C0C0"/>
                  </a:outerShdw>
                </a:effectLst>
              </a:rPr>
              <a:t> </a:t>
            </a:r>
            <a:r>
              <a:rPr lang="en-US" sz="2000" b="1" dirty="0" err="1">
                <a:solidFill>
                  <a:schemeClr val="accent2"/>
                </a:solidFill>
                <a:effectLst>
                  <a:outerShdw blurRad="38100" dist="38100" dir="2700000" algn="tl">
                    <a:srgbClr val="C0C0C0"/>
                  </a:outerShdw>
                </a:effectLst>
              </a:rPr>
              <a:t>leyes</a:t>
            </a:r>
            <a:r>
              <a:rPr lang="en-US" sz="2000" b="1" dirty="0">
                <a:solidFill>
                  <a:schemeClr val="accent2"/>
                </a:solidFill>
                <a:effectLst>
                  <a:outerShdw blurRad="38100" dist="38100" dir="2700000" algn="tl">
                    <a:srgbClr val="C0C0C0"/>
                  </a:outerShdw>
                </a:effectLst>
              </a:rPr>
              <a:t>.</a:t>
            </a:r>
          </a:p>
          <a:p>
            <a:pPr>
              <a:lnSpc>
                <a:spcPct val="80000"/>
              </a:lnSpc>
              <a:buClr>
                <a:srgbClr val="724C26"/>
              </a:buClr>
              <a:buFont typeface="Wingdings" pitchFamily="2" charset="2"/>
              <a:buChar char="§"/>
            </a:pPr>
            <a:endParaRPr lang="en-US" sz="2000" b="1" dirty="0">
              <a:solidFill>
                <a:schemeClr val="accent2"/>
              </a:solidFill>
              <a:effectLst>
                <a:outerShdw blurRad="38100" dist="38100" dir="2700000" algn="tl">
                  <a:srgbClr val="C0C0C0"/>
                </a:outerShdw>
              </a:effectLst>
            </a:endParaRPr>
          </a:p>
          <a:p>
            <a:pPr>
              <a:lnSpc>
                <a:spcPct val="80000"/>
              </a:lnSpc>
              <a:buClr>
                <a:srgbClr val="724C26"/>
              </a:buClr>
              <a:buFont typeface="Wingdings" pitchFamily="2" charset="2"/>
              <a:buChar char="§"/>
            </a:pPr>
            <a:r>
              <a:rPr lang="en-US" sz="2000" b="1" dirty="0" err="1">
                <a:solidFill>
                  <a:schemeClr val="accent2"/>
                </a:solidFill>
                <a:effectLst>
                  <a:outerShdw blurRad="38100" dist="38100" dir="2700000" algn="tl">
                    <a:srgbClr val="C0C0C0"/>
                  </a:outerShdw>
                </a:effectLst>
              </a:rPr>
              <a:t>Sus</a:t>
            </a:r>
            <a:r>
              <a:rPr lang="en-US" sz="2000" b="1" dirty="0">
                <a:solidFill>
                  <a:schemeClr val="accent2"/>
                </a:solidFill>
                <a:effectLst>
                  <a:outerShdw blurRad="38100" dist="38100" dir="2700000" algn="tl">
                    <a:srgbClr val="C0C0C0"/>
                  </a:outerShdw>
                </a:effectLst>
              </a:rPr>
              <a:t> “</a:t>
            </a:r>
            <a:r>
              <a:rPr lang="en-US" sz="2000" b="1" dirty="0" err="1">
                <a:solidFill>
                  <a:schemeClr val="accent2"/>
                </a:solidFill>
                <a:effectLst>
                  <a:outerShdw blurRad="38100" dist="38100" dir="2700000" algn="tl">
                    <a:srgbClr val="C0C0C0"/>
                  </a:outerShdw>
                </a:effectLst>
              </a:rPr>
              <a:t>estudios</a:t>
            </a:r>
            <a:r>
              <a:rPr lang="en-US" sz="2000" b="1" dirty="0">
                <a:solidFill>
                  <a:schemeClr val="accent2"/>
                </a:solidFill>
                <a:effectLst>
                  <a:outerShdw blurRad="38100" dist="38100" dir="2700000" algn="tl">
                    <a:srgbClr val="C0C0C0"/>
                  </a:outerShdw>
                </a:effectLst>
              </a:rPr>
              <a:t> en </a:t>
            </a:r>
            <a:r>
              <a:rPr lang="en-US" sz="2000" b="1" dirty="0" err="1">
                <a:solidFill>
                  <a:schemeClr val="accent2"/>
                </a:solidFill>
                <a:effectLst>
                  <a:outerShdw blurRad="38100" dist="38100" dir="2700000" algn="tl">
                    <a:srgbClr val="C0C0C0"/>
                  </a:outerShdw>
                </a:effectLst>
              </a:rPr>
              <a:t>híbridos</a:t>
            </a:r>
            <a:r>
              <a:rPr lang="en-US" sz="2000" b="1" dirty="0">
                <a:solidFill>
                  <a:schemeClr val="accent2"/>
                </a:solidFill>
                <a:effectLst>
                  <a:outerShdw blurRad="38100" dist="38100" dir="2700000" algn="tl">
                    <a:srgbClr val="C0C0C0"/>
                  </a:outerShdw>
                </a:effectLst>
              </a:rPr>
              <a:t> </a:t>
            </a:r>
            <a:r>
              <a:rPr lang="en-US" sz="2000" b="1" dirty="0" err="1">
                <a:solidFill>
                  <a:schemeClr val="accent2"/>
                </a:solidFill>
                <a:effectLst>
                  <a:outerShdw blurRad="38100" dist="38100" dir="2700000" algn="tl">
                    <a:srgbClr val="C0C0C0"/>
                  </a:outerShdw>
                </a:effectLst>
              </a:rPr>
              <a:t>vegetales</a:t>
            </a:r>
            <a:r>
              <a:rPr lang="en-US" sz="2000" b="1" dirty="0">
                <a:solidFill>
                  <a:schemeClr val="accent2"/>
                </a:solidFill>
                <a:effectLst>
                  <a:outerShdw blurRad="38100" dist="38100" dir="2700000" algn="tl">
                    <a:srgbClr val="C0C0C0"/>
                  </a:outerShdw>
                </a:effectLst>
              </a:rPr>
              <a:t>” </a:t>
            </a:r>
            <a:r>
              <a:rPr lang="en-US" sz="2000" b="1" dirty="0" err="1">
                <a:solidFill>
                  <a:schemeClr val="accent2"/>
                </a:solidFill>
                <a:effectLst>
                  <a:outerShdw blurRad="38100" dist="38100" dir="2700000" algn="tl">
                    <a:srgbClr val="C0C0C0"/>
                  </a:outerShdw>
                </a:effectLst>
              </a:rPr>
              <a:t>expuestos</a:t>
            </a:r>
            <a:r>
              <a:rPr lang="en-US" sz="2000" b="1" dirty="0">
                <a:solidFill>
                  <a:schemeClr val="accent2"/>
                </a:solidFill>
                <a:effectLst>
                  <a:outerShdw blurRad="38100" dist="38100" dir="2700000" algn="tl">
                    <a:srgbClr val="C0C0C0"/>
                  </a:outerShdw>
                </a:effectLst>
              </a:rPr>
              <a:t> en 1866 no </a:t>
            </a:r>
            <a:r>
              <a:rPr lang="en-US" sz="2000" b="1" dirty="0" err="1">
                <a:solidFill>
                  <a:schemeClr val="accent2"/>
                </a:solidFill>
                <a:effectLst>
                  <a:outerShdw blurRad="38100" dist="38100" dir="2700000" algn="tl">
                    <a:srgbClr val="C0C0C0"/>
                  </a:outerShdw>
                </a:effectLst>
              </a:rPr>
              <a:t>fueron</a:t>
            </a:r>
            <a:r>
              <a:rPr lang="en-US" sz="2000" b="1" dirty="0">
                <a:solidFill>
                  <a:schemeClr val="accent2"/>
                </a:solidFill>
                <a:effectLst>
                  <a:outerShdw blurRad="38100" dist="38100" dir="2700000" algn="tl">
                    <a:srgbClr val="C0C0C0"/>
                  </a:outerShdw>
                </a:effectLst>
              </a:rPr>
              <a:t> </a:t>
            </a:r>
            <a:r>
              <a:rPr lang="en-US" sz="2000" b="1" dirty="0" err="1">
                <a:solidFill>
                  <a:schemeClr val="accent2"/>
                </a:solidFill>
                <a:effectLst>
                  <a:outerShdw blurRad="38100" dist="38100" dir="2700000" algn="tl">
                    <a:srgbClr val="C0C0C0"/>
                  </a:outerShdw>
                </a:effectLst>
              </a:rPr>
              <a:t>reconocidos</a:t>
            </a:r>
            <a:r>
              <a:rPr lang="en-US" sz="2000" b="1" dirty="0">
                <a:solidFill>
                  <a:schemeClr val="accent2"/>
                </a:solidFill>
                <a:effectLst>
                  <a:outerShdw blurRad="38100" dist="38100" dir="2700000" algn="tl">
                    <a:srgbClr val="C0C0C0"/>
                  </a:outerShdw>
                </a:effectLst>
              </a:rPr>
              <a:t> hasta </a:t>
            </a:r>
            <a:r>
              <a:rPr lang="en-US" sz="2000" b="1" dirty="0" err="1">
                <a:solidFill>
                  <a:schemeClr val="accent2"/>
                </a:solidFill>
                <a:effectLst>
                  <a:outerShdw blurRad="38100" dist="38100" dir="2700000" algn="tl">
                    <a:srgbClr val="C0C0C0"/>
                  </a:outerShdw>
                </a:effectLst>
              </a:rPr>
              <a:t>principios</a:t>
            </a:r>
            <a:r>
              <a:rPr lang="en-US" sz="2000" b="1" dirty="0">
                <a:solidFill>
                  <a:schemeClr val="accent2"/>
                </a:solidFill>
                <a:effectLst>
                  <a:outerShdw blurRad="38100" dist="38100" dir="2700000" algn="tl">
                    <a:srgbClr val="C0C0C0"/>
                  </a:outerShdw>
                </a:effectLst>
              </a:rPr>
              <a:t> del </a:t>
            </a:r>
            <a:r>
              <a:rPr lang="en-US" sz="2000" b="1" dirty="0" err="1">
                <a:solidFill>
                  <a:schemeClr val="accent2"/>
                </a:solidFill>
                <a:effectLst>
                  <a:outerShdw blurRad="38100" dist="38100" dir="2700000" algn="tl">
                    <a:srgbClr val="C0C0C0"/>
                  </a:outerShdw>
                </a:effectLst>
              </a:rPr>
              <a:t>siglo</a:t>
            </a:r>
            <a:r>
              <a:rPr lang="en-US" sz="2000" b="1" dirty="0">
                <a:solidFill>
                  <a:schemeClr val="accent2"/>
                </a:solidFill>
                <a:effectLst>
                  <a:outerShdw blurRad="38100" dist="38100" dir="2700000" algn="tl">
                    <a:srgbClr val="C0C0C0"/>
                  </a:outerShdw>
                </a:effectLst>
              </a:rPr>
              <a:t> XX</a:t>
            </a:r>
            <a:r>
              <a:rPr lang="en-US" sz="2000" b="1" dirty="0" smtClean="0">
                <a:solidFill>
                  <a:schemeClr val="accent2"/>
                </a:solidFill>
                <a:effectLst>
                  <a:outerShdw blurRad="38100" dist="38100" dir="2700000" algn="tl">
                    <a:srgbClr val="C0C0C0"/>
                  </a:outerShdw>
                </a:effectLst>
              </a:rPr>
              <a:t>.</a:t>
            </a:r>
          </a:p>
          <a:p>
            <a:pPr>
              <a:lnSpc>
                <a:spcPct val="80000"/>
              </a:lnSpc>
              <a:buClr>
                <a:srgbClr val="724C26"/>
              </a:buClr>
              <a:buFont typeface="Wingdings" pitchFamily="2" charset="2"/>
              <a:buChar char="§"/>
            </a:pPr>
            <a:r>
              <a:rPr lang="es-ES" sz="2000" b="1" dirty="0">
                <a:solidFill>
                  <a:schemeClr val="accent2"/>
                </a:solidFill>
                <a:effectLst>
                  <a:outerShdw blurRad="38100" dist="38100" dir="2700000" algn="tl">
                    <a:srgbClr val="C0C0C0"/>
                  </a:outerShdw>
                </a:effectLst>
              </a:rPr>
              <a:t>cultivó y analizó unas 28.000 plantas de guisante y en 1866 publicó sus “estudios sobre híbridos vegetales</a:t>
            </a:r>
            <a:endParaRPr lang="en-US" sz="2000" b="1" dirty="0">
              <a:solidFill>
                <a:schemeClr val="accent2"/>
              </a:solidFill>
              <a:effectLst>
                <a:outerShdw blurRad="38100" dist="38100" dir="2700000" algn="tl">
                  <a:srgbClr val="C0C0C0"/>
                </a:outerShdw>
              </a:effectLst>
            </a:endParaRPr>
          </a:p>
          <a:p>
            <a:pPr>
              <a:lnSpc>
                <a:spcPct val="80000"/>
              </a:lnSpc>
              <a:buClr>
                <a:srgbClr val="724C26"/>
              </a:buClr>
              <a:buFont typeface="Wingdings" pitchFamily="2" charset="2"/>
              <a:buNone/>
            </a:pPr>
            <a:endParaRPr lang="en-US" sz="1600" b="1" dirty="0">
              <a:solidFill>
                <a:srgbClr val="724C26"/>
              </a:solidFill>
              <a:effectLst>
                <a:outerShdw blurRad="38100" dist="38100" dir="2700000" algn="tl">
                  <a:srgbClr val="C0C0C0"/>
                </a:outerShdw>
              </a:effectLst>
            </a:endParaRPr>
          </a:p>
          <a:p>
            <a:pPr>
              <a:lnSpc>
                <a:spcPct val="80000"/>
              </a:lnSpc>
              <a:buClr>
                <a:srgbClr val="724C26"/>
              </a:buClr>
              <a:buFontTx/>
              <a:buChar char="o"/>
            </a:pPr>
            <a:endParaRPr lang="en-US" sz="800" dirty="0"/>
          </a:p>
        </p:txBody>
      </p:sp>
      <p:pic>
        <p:nvPicPr>
          <p:cNvPr id="20484" name="Picture 4" descr="FG11_01"/>
          <p:cNvPicPr>
            <a:picLocks noGrp="1" noChangeAspect="1" noChangeArrowheads="1"/>
          </p:cNvPicPr>
          <p:nvPr>
            <p:ph type="clipArt" sz="half" idx="2"/>
          </p:nvPr>
        </p:nvPicPr>
        <p:blipFill>
          <a:blip r:embed="rId2"/>
          <a:srcRect/>
          <a:stretch>
            <a:fillRect/>
          </a:stretch>
        </p:blipFill>
        <p:spPr bwMode="auto">
          <a:xfrm>
            <a:off x="4643438" y="1214422"/>
            <a:ext cx="4176712" cy="47117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checkerboard(across)">
                                      <p:cBhvr>
                                        <p:cTn id="7" dur="5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2"/>
          <a:srcRect/>
          <a:stretch>
            <a:fillRect/>
          </a:stretch>
        </p:blipFill>
        <p:spPr bwMode="auto">
          <a:xfrm>
            <a:off x="900113" y="1989138"/>
            <a:ext cx="7770812" cy="4200525"/>
          </a:xfrm>
          <a:prstGeom prst="rect">
            <a:avLst/>
          </a:prstGeom>
          <a:noFill/>
        </p:spPr>
      </p:pic>
      <p:pic>
        <p:nvPicPr>
          <p:cNvPr id="2055" name="Picture 7"/>
          <p:cNvPicPr>
            <a:picLocks noChangeAspect="1" noChangeArrowheads="1"/>
          </p:cNvPicPr>
          <p:nvPr/>
        </p:nvPicPr>
        <p:blipFill>
          <a:blip r:embed="rId3"/>
          <a:srcRect/>
          <a:stretch>
            <a:fillRect/>
          </a:stretch>
        </p:blipFill>
        <p:spPr bwMode="auto">
          <a:xfrm rot="-2988692">
            <a:off x="3059113" y="4365625"/>
            <a:ext cx="381000" cy="666750"/>
          </a:xfrm>
          <a:prstGeom prst="rect">
            <a:avLst/>
          </a:prstGeom>
          <a:noFill/>
        </p:spPr>
      </p:pic>
      <p:pic>
        <p:nvPicPr>
          <p:cNvPr id="2056" name="Picture 8"/>
          <p:cNvPicPr>
            <a:picLocks noChangeAspect="1" noChangeArrowheads="1"/>
          </p:cNvPicPr>
          <p:nvPr/>
        </p:nvPicPr>
        <p:blipFill>
          <a:blip r:embed="rId3"/>
          <a:srcRect/>
          <a:stretch>
            <a:fillRect/>
          </a:stretch>
        </p:blipFill>
        <p:spPr bwMode="auto">
          <a:xfrm rot="2757869">
            <a:off x="5578475" y="4365625"/>
            <a:ext cx="381000" cy="666750"/>
          </a:xfrm>
          <a:prstGeom prst="rect">
            <a:avLst/>
          </a:prstGeom>
          <a:noFill/>
        </p:spPr>
      </p:pic>
      <p:pic>
        <p:nvPicPr>
          <p:cNvPr id="2057" name="Picture 9"/>
          <p:cNvPicPr>
            <a:picLocks noChangeAspect="1" noChangeArrowheads="1"/>
          </p:cNvPicPr>
          <p:nvPr/>
        </p:nvPicPr>
        <p:blipFill>
          <a:blip r:embed="rId4"/>
          <a:srcRect/>
          <a:stretch>
            <a:fillRect/>
          </a:stretch>
        </p:blipFill>
        <p:spPr bwMode="auto">
          <a:xfrm>
            <a:off x="5651500" y="4221163"/>
            <a:ext cx="200025" cy="200025"/>
          </a:xfrm>
          <a:prstGeom prst="rect">
            <a:avLst/>
          </a:prstGeom>
          <a:noFill/>
        </p:spPr>
      </p:pic>
      <p:pic>
        <p:nvPicPr>
          <p:cNvPr id="2058" name="Picture 10"/>
          <p:cNvPicPr>
            <a:picLocks noChangeAspect="1" noChangeArrowheads="1"/>
          </p:cNvPicPr>
          <p:nvPr/>
        </p:nvPicPr>
        <p:blipFill>
          <a:blip r:embed="rId5"/>
          <a:srcRect/>
          <a:stretch>
            <a:fillRect/>
          </a:stretch>
        </p:blipFill>
        <p:spPr bwMode="auto">
          <a:xfrm>
            <a:off x="3132138" y="4221163"/>
            <a:ext cx="219075" cy="238125"/>
          </a:xfrm>
          <a:prstGeom prst="rect">
            <a:avLst/>
          </a:prstGeom>
          <a:noFill/>
        </p:spPr>
      </p:pic>
      <p:pic>
        <p:nvPicPr>
          <p:cNvPr id="2059" name="Picture 11"/>
          <p:cNvPicPr>
            <a:picLocks noChangeAspect="1" noChangeArrowheads="1"/>
          </p:cNvPicPr>
          <p:nvPr/>
        </p:nvPicPr>
        <p:blipFill>
          <a:blip r:embed="rId6"/>
          <a:srcRect/>
          <a:stretch>
            <a:fillRect/>
          </a:stretch>
        </p:blipFill>
        <p:spPr bwMode="auto">
          <a:xfrm>
            <a:off x="5867400" y="5734050"/>
            <a:ext cx="342900" cy="276225"/>
          </a:xfrm>
          <a:prstGeom prst="rect">
            <a:avLst/>
          </a:prstGeom>
          <a:noFill/>
        </p:spPr>
      </p:pic>
      <p:pic>
        <p:nvPicPr>
          <p:cNvPr id="2060" name="Picture 12"/>
          <p:cNvPicPr>
            <a:picLocks noChangeAspect="1" noChangeArrowheads="1"/>
          </p:cNvPicPr>
          <p:nvPr/>
        </p:nvPicPr>
        <p:blipFill>
          <a:blip r:embed="rId7"/>
          <a:srcRect/>
          <a:stretch>
            <a:fillRect/>
          </a:stretch>
        </p:blipFill>
        <p:spPr bwMode="auto">
          <a:xfrm>
            <a:off x="4787900" y="6021388"/>
            <a:ext cx="1803400" cy="631825"/>
          </a:xfrm>
          <a:prstGeom prst="rect">
            <a:avLst/>
          </a:prstGeom>
          <a:noFill/>
        </p:spPr>
      </p:pic>
      <p:pic>
        <p:nvPicPr>
          <p:cNvPr id="2061" name="Picture 13" descr="emasculation"/>
          <p:cNvPicPr>
            <a:picLocks noChangeAspect="1" noChangeArrowheads="1"/>
          </p:cNvPicPr>
          <p:nvPr/>
        </p:nvPicPr>
        <p:blipFill>
          <a:blip r:embed="rId8"/>
          <a:srcRect l="15047" r="13190"/>
          <a:stretch>
            <a:fillRect/>
          </a:stretch>
        </p:blipFill>
        <p:spPr bwMode="auto">
          <a:xfrm>
            <a:off x="3708400" y="1700213"/>
            <a:ext cx="1143000" cy="1230312"/>
          </a:xfrm>
          <a:prstGeom prst="rect">
            <a:avLst/>
          </a:prstGeom>
          <a:noFill/>
        </p:spPr>
      </p:pic>
      <p:pic>
        <p:nvPicPr>
          <p:cNvPr id="2062" name="Picture 14"/>
          <p:cNvPicPr>
            <a:picLocks noChangeAspect="1" noChangeArrowheads="1"/>
          </p:cNvPicPr>
          <p:nvPr/>
        </p:nvPicPr>
        <p:blipFill>
          <a:blip r:embed="rId9" cstate="print"/>
          <a:srcRect/>
          <a:stretch>
            <a:fillRect/>
          </a:stretch>
        </p:blipFill>
        <p:spPr bwMode="auto">
          <a:xfrm>
            <a:off x="3419475" y="4565650"/>
            <a:ext cx="2089150" cy="1658938"/>
          </a:xfrm>
          <a:prstGeom prst="rect">
            <a:avLst/>
          </a:prstGeom>
          <a:noFill/>
        </p:spPr>
      </p:pic>
      <p:sp>
        <p:nvSpPr>
          <p:cNvPr id="2063" name="Text Box 15"/>
          <p:cNvSpPr txBox="1">
            <a:spLocks noChangeArrowheads="1"/>
          </p:cNvSpPr>
          <p:nvPr/>
        </p:nvSpPr>
        <p:spPr bwMode="auto">
          <a:xfrm>
            <a:off x="0" y="1773238"/>
            <a:ext cx="1187450" cy="274637"/>
          </a:xfrm>
          <a:prstGeom prst="rect">
            <a:avLst/>
          </a:prstGeom>
          <a:noFill/>
          <a:ln w="9525">
            <a:noFill/>
            <a:miter lim="800000"/>
            <a:headEnd/>
            <a:tailEnd/>
          </a:ln>
          <a:effectLst/>
        </p:spPr>
        <p:txBody>
          <a:bodyPr>
            <a:spAutoFit/>
          </a:bodyPr>
          <a:lstStyle/>
          <a:p>
            <a:pPr>
              <a:spcBef>
                <a:spcPct val="50000"/>
              </a:spcBef>
            </a:pPr>
            <a:r>
              <a:rPr lang="es-ES_tradnl" sz="1200" b="1">
                <a:solidFill>
                  <a:srgbClr val="FF0000"/>
                </a:solidFill>
              </a:rPr>
              <a:t>generación P</a:t>
            </a:r>
            <a:endParaRPr lang="es-ES" sz="1200" b="1">
              <a:solidFill>
                <a:srgbClr val="FF0000"/>
              </a:solidFill>
            </a:endParaRPr>
          </a:p>
        </p:txBody>
      </p:sp>
      <p:sp>
        <p:nvSpPr>
          <p:cNvPr id="2064" name="Text Box 16"/>
          <p:cNvSpPr txBox="1">
            <a:spLocks noChangeArrowheads="1"/>
          </p:cNvSpPr>
          <p:nvPr/>
        </p:nvSpPr>
        <p:spPr bwMode="auto">
          <a:xfrm>
            <a:off x="0" y="3644900"/>
            <a:ext cx="1187450" cy="274638"/>
          </a:xfrm>
          <a:prstGeom prst="rect">
            <a:avLst/>
          </a:prstGeom>
          <a:noFill/>
          <a:ln w="9525">
            <a:noFill/>
            <a:miter lim="800000"/>
            <a:headEnd/>
            <a:tailEnd/>
          </a:ln>
          <a:effectLst/>
        </p:spPr>
        <p:txBody>
          <a:bodyPr>
            <a:spAutoFit/>
          </a:bodyPr>
          <a:lstStyle/>
          <a:p>
            <a:pPr>
              <a:spcBef>
                <a:spcPct val="50000"/>
              </a:spcBef>
            </a:pPr>
            <a:r>
              <a:rPr lang="es-ES_tradnl" sz="1200" b="1">
                <a:solidFill>
                  <a:srgbClr val="FF0000"/>
                </a:solidFill>
              </a:rPr>
              <a:t>generación P</a:t>
            </a:r>
            <a:endParaRPr lang="es-ES" sz="1200" b="1">
              <a:solidFill>
                <a:srgbClr val="FF0000"/>
              </a:solidFill>
            </a:endParaRPr>
          </a:p>
        </p:txBody>
      </p:sp>
      <p:sp>
        <p:nvSpPr>
          <p:cNvPr id="2065" name="Text Box 17"/>
          <p:cNvSpPr txBox="1">
            <a:spLocks noChangeArrowheads="1"/>
          </p:cNvSpPr>
          <p:nvPr/>
        </p:nvSpPr>
        <p:spPr bwMode="auto">
          <a:xfrm>
            <a:off x="6659563" y="6237288"/>
            <a:ext cx="2089150" cy="274637"/>
          </a:xfrm>
          <a:prstGeom prst="rect">
            <a:avLst/>
          </a:prstGeom>
          <a:noFill/>
          <a:ln w="9525">
            <a:noFill/>
            <a:miter lim="800000"/>
            <a:headEnd/>
            <a:tailEnd/>
          </a:ln>
          <a:effectLst/>
        </p:spPr>
        <p:txBody>
          <a:bodyPr>
            <a:spAutoFit/>
          </a:bodyPr>
          <a:lstStyle/>
          <a:p>
            <a:pPr>
              <a:spcBef>
                <a:spcPct val="50000"/>
              </a:spcBef>
            </a:pPr>
            <a:r>
              <a:rPr lang="es-ES_tradnl" sz="1200" b="1">
                <a:solidFill>
                  <a:srgbClr val="FF0000"/>
                </a:solidFill>
              </a:rPr>
              <a:t>generación F1 100% “A”</a:t>
            </a:r>
            <a:endParaRPr lang="es-ES" sz="1200" b="1">
              <a:solidFill>
                <a:srgbClr val="FF0000"/>
              </a:solidFill>
            </a:endParaRPr>
          </a:p>
        </p:txBody>
      </p:sp>
      <p:sp>
        <p:nvSpPr>
          <p:cNvPr id="2067" name="Text Box 19"/>
          <p:cNvSpPr txBox="1">
            <a:spLocks noChangeArrowheads="1"/>
          </p:cNvSpPr>
          <p:nvPr/>
        </p:nvSpPr>
        <p:spPr bwMode="auto">
          <a:xfrm>
            <a:off x="250825" y="476250"/>
            <a:ext cx="8893175" cy="1190625"/>
          </a:xfrm>
          <a:prstGeom prst="rect">
            <a:avLst/>
          </a:prstGeom>
          <a:noFill/>
          <a:ln w="9525">
            <a:noFill/>
            <a:miter lim="800000"/>
            <a:headEnd/>
            <a:tailEnd/>
          </a:ln>
          <a:effectLst/>
        </p:spPr>
        <p:txBody>
          <a:bodyPr>
            <a:spAutoFit/>
          </a:bodyPr>
          <a:lstStyle/>
          <a:p>
            <a:r>
              <a:rPr lang="es-ES_tradnl" b="1" u="sng"/>
              <a:t>Primera Ley o "ley de la Uniformidad".-</a:t>
            </a:r>
            <a:endParaRPr lang="es-ES_tradnl" b="1"/>
          </a:p>
          <a:p>
            <a:r>
              <a:rPr lang="es-ES_tradnl" b="1">
                <a:solidFill>
                  <a:schemeClr val="accent2"/>
                </a:solidFill>
              </a:rPr>
              <a:t>"Cuando se cruzan dos individuos puros cada uno para las formas alternativas de un carácter biológico como el color de la semilla (amarillo o verde) , los híbridos obtenidos de ese cruzamiento son todos iguales entre sí".</a:t>
            </a:r>
            <a:endParaRPr lang="es-ES" b="1">
              <a:solidFill>
                <a:schemeClr val="accent2"/>
              </a:solidFill>
            </a:endParaRPr>
          </a:p>
        </p:txBody>
      </p:sp>
      <p:sp>
        <p:nvSpPr>
          <p:cNvPr id="2068" name="Text Box 20"/>
          <p:cNvSpPr txBox="1">
            <a:spLocks noChangeArrowheads="1"/>
          </p:cNvSpPr>
          <p:nvPr/>
        </p:nvSpPr>
        <p:spPr bwMode="auto">
          <a:xfrm>
            <a:off x="0" y="6237288"/>
            <a:ext cx="5003800" cy="366712"/>
          </a:xfrm>
          <a:prstGeom prst="rect">
            <a:avLst/>
          </a:prstGeom>
          <a:noFill/>
          <a:ln w="9525">
            <a:noFill/>
            <a:miter lim="800000"/>
            <a:headEnd/>
            <a:tailEnd/>
          </a:ln>
          <a:effectLst/>
        </p:spPr>
        <p:txBody>
          <a:bodyPr>
            <a:spAutoFit/>
          </a:bodyPr>
          <a:lstStyle/>
          <a:p>
            <a:pPr>
              <a:spcBef>
                <a:spcPct val="50000"/>
              </a:spcBef>
            </a:pPr>
            <a:r>
              <a:rPr lang="es-ES_tradnl">
                <a:solidFill>
                  <a:schemeClr val="accent2"/>
                </a:solidFill>
              </a:rPr>
              <a:t>carácter </a:t>
            </a:r>
            <a:r>
              <a:rPr lang="es-ES_tradnl" u="sng">
                <a:solidFill>
                  <a:schemeClr val="accent2"/>
                </a:solidFill>
              </a:rPr>
              <a:t>color semilla</a:t>
            </a:r>
            <a:r>
              <a:rPr lang="es-ES_tradnl">
                <a:solidFill>
                  <a:schemeClr val="accent2"/>
                </a:solidFill>
              </a:rPr>
              <a:t>: </a:t>
            </a:r>
            <a:r>
              <a:rPr lang="es-ES_tradnl" b="1">
                <a:solidFill>
                  <a:schemeClr val="accent2"/>
                </a:solidFill>
              </a:rPr>
              <a:t>A=amarillo &gt; a= verde</a:t>
            </a:r>
            <a:endParaRPr lang="es-ES" b="1">
              <a:solidFill>
                <a:schemeClr val="accent2"/>
              </a:solidFill>
            </a:endParaRPr>
          </a:p>
        </p:txBody>
      </p:sp>
      <p:sp>
        <p:nvSpPr>
          <p:cNvPr id="2070" name="Text Box 22"/>
          <p:cNvSpPr txBox="1">
            <a:spLocks noChangeArrowheads="1"/>
          </p:cNvSpPr>
          <p:nvPr/>
        </p:nvSpPr>
        <p:spPr bwMode="auto">
          <a:xfrm>
            <a:off x="5364163" y="2205038"/>
            <a:ext cx="955675" cy="366712"/>
          </a:xfrm>
          <a:prstGeom prst="rect">
            <a:avLst/>
          </a:prstGeom>
          <a:solidFill>
            <a:schemeClr val="bg1"/>
          </a:solidFill>
          <a:ln w="9525">
            <a:noFill/>
            <a:miter lim="800000"/>
            <a:headEnd/>
            <a:tailEnd/>
          </a:ln>
          <a:effectLst/>
        </p:spPr>
        <p:txBody>
          <a:bodyPr>
            <a:spAutoFit/>
          </a:bodyPr>
          <a:lstStyle/>
          <a:p>
            <a:r>
              <a:rPr lang="es-ES_tradnl">
                <a:solidFill>
                  <a:schemeClr val="bg1"/>
                </a:solidFill>
              </a:rPr>
              <a:t>sdfsd</a:t>
            </a:r>
            <a:endParaRPr lang="es-ES">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900113" y="642918"/>
            <a:ext cx="7793037" cy="1057295"/>
          </a:xfrm>
        </p:spPr>
        <p:style>
          <a:lnRef idx="2">
            <a:schemeClr val="accent4"/>
          </a:lnRef>
          <a:fillRef idx="1">
            <a:schemeClr val="lt1"/>
          </a:fillRef>
          <a:effectRef idx="0">
            <a:schemeClr val="accent4"/>
          </a:effectRef>
          <a:fontRef idx="minor">
            <a:schemeClr val="dk1"/>
          </a:fontRef>
        </p:style>
        <p:txBody>
          <a:bodyPr>
            <a:normAutofit fontScale="90000"/>
          </a:bodyPr>
          <a:lstStyle/>
          <a:p>
            <a:pPr algn="ctr"/>
            <a:r>
              <a:rPr lang="es-ES" sz="3200" b="1" dirty="0" smtClean="0">
                <a:latin typeface="Garamond" pitchFamily="18" charset="0"/>
              </a:rPr>
              <a:t> </a:t>
            </a:r>
            <a:r>
              <a:rPr lang="es-ES" sz="3200" b="1" dirty="0">
                <a:latin typeface="Garamond" pitchFamily="18" charset="0"/>
              </a:rPr>
              <a:t>Cruce </a:t>
            </a:r>
            <a:r>
              <a:rPr lang="es-ES" sz="3200" b="1" dirty="0" err="1">
                <a:latin typeface="Garamond" pitchFamily="18" charset="0"/>
              </a:rPr>
              <a:t>monohíbrido</a:t>
            </a:r>
            <a:r>
              <a:rPr lang="es-ES" sz="3200" b="1" dirty="0">
                <a:latin typeface="Garamond" pitchFamily="18" charset="0"/>
              </a:rPr>
              <a:t> entre dos parentales homocigotos</a:t>
            </a:r>
            <a:endParaRPr lang="en-US" sz="3200" b="1" dirty="0">
              <a:latin typeface="Garamond" pitchFamily="18" charset="0"/>
            </a:endParaRPr>
          </a:p>
        </p:txBody>
      </p:sp>
      <p:pic>
        <p:nvPicPr>
          <p:cNvPr id="92190" name="Picture 30"/>
          <p:cNvPicPr>
            <a:picLocks noChangeAspect="1" noChangeArrowheads="1"/>
          </p:cNvPicPr>
          <p:nvPr/>
        </p:nvPicPr>
        <p:blipFill>
          <a:blip r:embed="rId2"/>
          <a:srcRect/>
          <a:stretch>
            <a:fillRect/>
          </a:stretch>
        </p:blipFill>
        <p:spPr bwMode="auto">
          <a:xfrm>
            <a:off x="1619250" y="3898900"/>
            <a:ext cx="4752975" cy="2660650"/>
          </a:xfrm>
          <a:prstGeom prst="rect">
            <a:avLst/>
          </a:prstGeom>
          <a:ln>
            <a:headEnd/>
            <a:tailEnd/>
          </a:ln>
        </p:spPr>
        <p:style>
          <a:lnRef idx="1">
            <a:schemeClr val="accent5"/>
          </a:lnRef>
          <a:fillRef idx="2">
            <a:schemeClr val="accent5"/>
          </a:fillRef>
          <a:effectRef idx="1">
            <a:schemeClr val="accent5"/>
          </a:effectRef>
          <a:fontRef idx="minor">
            <a:schemeClr val="dk1"/>
          </a:fontRef>
        </p:style>
      </p:pic>
      <p:pic>
        <p:nvPicPr>
          <p:cNvPr id="92192" name="Picture 32"/>
          <p:cNvPicPr>
            <a:picLocks noChangeAspect="1" noChangeArrowheads="1"/>
          </p:cNvPicPr>
          <p:nvPr/>
        </p:nvPicPr>
        <p:blipFill>
          <a:blip r:embed="rId3"/>
          <a:srcRect/>
          <a:stretch>
            <a:fillRect/>
          </a:stretch>
        </p:blipFill>
        <p:spPr bwMode="auto">
          <a:xfrm>
            <a:off x="1187450" y="1916113"/>
            <a:ext cx="6192838" cy="1758950"/>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srcRect/>
          <a:stretch>
            <a:fillRect/>
          </a:stretch>
        </p:blipFill>
        <p:spPr bwMode="auto">
          <a:xfrm>
            <a:off x="179388" y="2095500"/>
            <a:ext cx="8574087" cy="4762500"/>
          </a:xfrm>
          <a:prstGeom prst="rect">
            <a:avLst/>
          </a:prstGeom>
          <a:noFill/>
        </p:spPr>
      </p:pic>
      <p:pic>
        <p:nvPicPr>
          <p:cNvPr id="3077" name="Picture 5"/>
          <p:cNvPicPr>
            <a:picLocks noChangeAspect="1" noChangeArrowheads="1"/>
          </p:cNvPicPr>
          <p:nvPr/>
        </p:nvPicPr>
        <p:blipFill>
          <a:blip r:embed="rId3"/>
          <a:srcRect/>
          <a:stretch>
            <a:fillRect/>
          </a:stretch>
        </p:blipFill>
        <p:spPr bwMode="auto">
          <a:xfrm rot="-3174748">
            <a:off x="3201988" y="4222750"/>
            <a:ext cx="381000" cy="666750"/>
          </a:xfrm>
          <a:prstGeom prst="rect">
            <a:avLst/>
          </a:prstGeom>
          <a:noFill/>
        </p:spPr>
      </p:pic>
      <p:pic>
        <p:nvPicPr>
          <p:cNvPr id="3078" name="Picture 6"/>
          <p:cNvPicPr>
            <a:picLocks noChangeAspect="1" noChangeArrowheads="1"/>
          </p:cNvPicPr>
          <p:nvPr/>
        </p:nvPicPr>
        <p:blipFill>
          <a:blip r:embed="rId3"/>
          <a:srcRect/>
          <a:stretch>
            <a:fillRect/>
          </a:stretch>
        </p:blipFill>
        <p:spPr bwMode="auto">
          <a:xfrm rot="-6588663">
            <a:off x="3201988" y="3717925"/>
            <a:ext cx="381000" cy="666750"/>
          </a:xfrm>
          <a:prstGeom prst="rect">
            <a:avLst/>
          </a:prstGeom>
          <a:noFill/>
        </p:spPr>
      </p:pic>
      <p:pic>
        <p:nvPicPr>
          <p:cNvPr id="3081" name="Picture 9"/>
          <p:cNvPicPr>
            <a:picLocks noChangeAspect="1" noChangeArrowheads="1"/>
          </p:cNvPicPr>
          <p:nvPr/>
        </p:nvPicPr>
        <p:blipFill>
          <a:blip r:embed="rId3"/>
          <a:srcRect/>
          <a:stretch>
            <a:fillRect/>
          </a:stretch>
        </p:blipFill>
        <p:spPr bwMode="auto">
          <a:xfrm rot="-17883442">
            <a:off x="5362575" y="4222750"/>
            <a:ext cx="381000" cy="666750"/>
          </a:xfrm>
          <a:prstGeom prst="rect">
            <a:avLst/>
          </a:prstGeom>
          <a:noFill/>
        </p:spPr>
      </p:pic>
      <p:pic>
        <p:nvPicPr>
          <p:cNvPr id="3082" name="Picture 10"/>
          <p:cNvPicPr>
            <a:picLocks noChangeAspect="1" noChangeArrowheads="1"/>
          </p:cNvPicPr>
          <p:nvPr/>
        </p:nvPicPr>
        <p:blipFill>
          <a:blip r:embed="rId3"/>
          <a:srcRect/>
          <a:stretch>
            <a:fillRect/>
          </a:stretch>
        </p:blipFill>
        <p:spPr bwMode="auto">
          <a:xfrm rot="-14678934">
            <a:off x="5435600" y="3717925"/>
            <a:ext cx="381000" cy="666750"/>
          </a:xfrm>
          <a:prstGeom prst="rect">
            <a:avLst/>
          </a:prstGeom>
          <a:noFill/>
        </p:spPr>
      </p:pic>
      <p:sp>
        <p:nvSpPr>
          <p:cNvPr id="3083" name="Text Box 11"/>
          <p:cNvSpPr txBox="1">
            <a:spLocks noChangeArrowheads="1"/>
          </p:cNvSpPr>
          <p:nvPr/>
        </p:nvSpPr>
        <p:spPr bwMode="auto">
          <a:xfrm>
            <a:off x="3708400" y="3716338"/>
            <a:ext cx="431800" cy="366712"/>
          </a:xfrm>
          <a:prstGeom prst="rect">
            <a:avLst/>
          </a:prstGeom>
          <a:noFill/>
          <a:ln w="9525">
            <a:noFill/>
            <a:miter lim="800000"/>
            <a:headEnd/>
            <a:tailEnd/>
          </a:ln>
          <a:effectLst/>
        </p:spPr>
        <p:txBody>
          <a:bodyPr>
            <a:spAutoFit/>
          </a:bodyPr>
          <a:lstStyle/>
          <a:p>
            <a:pPr>
              <a:spcBef>
                <a:spcPct val="50000"/>
              </a:spcBef>
            </a:pPr>
            <a:r>
              <a:rPr lang="es-ES_tradnl" b="1"/>
              <a:t>A</a:t>
            </a:r>
            <a:endParaRPr lang="es-ES" b="1"/>
          </a:p>
        </p:txBody>
      </p:sp>
      <p:sp>
        <p:nvSpPr>
          <p:cNvPr id="3084" name="Text Box 12"/>
          <p:cNvSpPr txBox="1">
            <a:spLocks noChangeArrowheads="1"/>
          </p:cNvSpPr>
          <p:nvPr/>
        </p:nvSpPr>
        <p:spPr bwMode="auto">
          <a:xfrm>
            <a:off x="5003800" y="3716338"/>
            <a:ext cx="431800" cy="366712"/>
          </a:xfrm>
          <a:prstGeom prst="rect">
            <a:avLst/>
          </a:prstGeom>
          <a:noFill/>
          <a:ln w="9525">
            <a:noFill/>
            <a:miter lim="800000"/>
            <a:headEnd/>
            <a:tailEnd/>
          </a:ln>
          <a:effectLst/>
        </p:spPr>
        <p:txBody>
          <a:bodyPr>
            <a:spAutoFit/>
          </a:bodyPr>
          <a:lstStyle/>
          <a:p>
            <a:pPr>
              <a:spcBef>
                <a:spcPct val="50000"/>
              </a:spcBef>
            </a:pPr>
            <a:r>
              <a:rPr lang="es-ES_tradnl" b="1"/>
              <a:t>A</a:t>
            </a:r>
            <a:endParaRPr lang="es-ES" b="1"/>
          </a:p>
        </p:txBody>
      </p:sp>
      <p:sp>
        <p:nvSpPr>
          <p:cNvPr id="3085" name="Text Box 13"/>
          <p:cNvSpPr txBox="1">
            <a:spLocks noChangeArrowheads="1"/>
          </p:cNvSpPr>
          <p:nvPr/>
        </p:nvSpPr>
        <p:spPr bwMode="auto">
          <a:xfrm>
            <a:off x="3635375" y="4437063"/>
            <a:ext cx="576263" cy="366712"/>
          </a:xfrm>
          <a:prstGeom prst="rect">
            <a:avLst/>
          </a:prstGeom>
          <a:noFill/>
          <a:ln w="9525">
            <a:noFill/>
            <a:miter lim="800000"/>
            <a:headEnd/>
            <a:tailEnd/>
          </a:ln>
          <a:effectLst/>
        </p:spPr>
        <p:txBody>
          <a:bodyPr>
            <a:spAutoFit/>
          </a:bodyPr>
          <a:lstStyle/>
          <a:p>
            <a:pPr>
              <a:spcBef>
                <a:spcPct val="50000"/>
              </a:spcBef>
            </a:pPr>
            <a:r>
              <a:rPr lang="es-ES_tradnl" b="1"/>
              <a:t>a</a:t>
            </a:r>
            <a:endParaRPr lang="es-ES" b="1"/>
          </a:p>
        </p:txBody>
      </p:sp>
      <p:sp>
        <p:nvSpPr>
          <p:cNvPr id="3086" name="Text Box 14"/>
          <p:cNvSpPr txBox="1">
            <a:spLocks noChangeArrowheads="1"/>
          </p:cNvSpPr>
          <p:nvPr/>
        </p:nvSpPr>
        <p:spPr bwMode="auto">
          <a:xfrm>
            <a:off x="5003800" y="4581525"/>
            <a:ext cx="287338" cy="366713"/>
          </a:xfrm>
          <a:prstGeom prst="rect">
            <a:avLst/>
          </a:prstGeom>
          <a:noFill/>
          <a:ln w="9525">
            <a:noFill/>
            <a:miter lim="800000"/>
            <a:headEnd/>
            <a:tailEnd/>
          </a:ln>
          <a:effectLst/>
        </p:spPr>
        <p:txBody>
          <a:bodyPr>
            <a:spAutoFit/>
          </a:bodyPr>
          <a:lstStyle/>
          <a:p>
            <a:pPr>
              <a:spcBef>
                <a:spcPct val="50000"/>
              </a:spcBef>
            </a:pPr>
            <a:r>
              <a:rPr lang="es-ES_tradnl" b="1"/>
              <a:t>a</a:t>
            </a:r>
            <a:endParaRPr lang="es-ES" b="1"/>
          </a:p>
        </p:txBody>
      </p:sp>
      <p:sp>
        <p:nvSpPr>
          <p:cNvPr id="3087" name="Text Box 15"/>
          <p:cNvSpPr txBox="1">
            <a:spLocks noChangeArrowheads="1"/>
          </p:cNvSpPr>
          <p:nvPr/>
        </p:nvSpPr>
        <p:spPr bwMode="auto">
          <a:xfrm>
            <a:off x="179388" y="549275"/>
            <a:ext cx="8569325" cy="120032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r>
              <a:rPr lang="es-ES_tradnl" b="1" u="sng" dirty="0" smtClean="0"/>
              <a:t>2ª.  </a:t>
            </a:r>
            <a:r>
              <a:rPr lang="es-ES_tradnl" b="1" u="sng" dirty="0"/>
              <a:t>"ley de la Separación de los Alelos"</a:t>
            </a:r>
            <a:r>
              <a:rPr lang="es-ES_tradnl" b="1" dirty="0"/>
              <a:t> </a:t>
            </a:r>
            <a:r>
              <a:rPr lang="es-ES_tradnl" b="1" dirty="0" smtClean="0"/>
              <a:t>Segregación.</a:t>
            </a:r>
            <a:endParaRPr lang="es-ES_tradnl" b="1" dirty="0"/>
          </a:p>
          <a:p>
            <a:r>
              <a:rPr lang="es-ES_tradnl" b="1" dirty="0">
                <a:solidFill>
                  <a:schemeClr val="accent2"/>
                </a:solidFill>
              </a:rPr>
              <a:t>"Durante la formación de los granos de polen y óvulos se debe producir en los híbridos una </a:t>
            </a:r>
            <a:r>
              <a:rPr lang="es-ES_tradnl" b="1" u="sng" dirty="0">
                <a:solidFill>
                  <a:schemeClr val="accent2"/>
                </a:solidFill>
              </a:rPr>
              <a:t>separación o disyunción</a:t>
            </a:r>
            <a:r>
              <a:rPr lang="es-ES_tradnl" b="1" dirty="0">
                <a:solidFill>
                  <a:schemeClr val="accent2"/>
                </a:solidFill>
              </a:rPr>
              <a:t> al azar de cada alelo de un carácter, yendo cada uno a un gameto distinto, no pudiendo contener un mismo gameto las dos partículas a la vez".</a:t>
            </a:r>
            <a:endParaRPr lang="es-ES" b="1" dirty="0">
              <a:solidFill>
                <a:schemeClr val="accent2"/>
              </a:solidFill>
            </a:endParaRPr>
          </a:p>
        </p:txBody>
      </p:sp>
      <p:sp>
        <p:nvSpPr>
          <p:cNvPr id="3088" name="Text Box 16"/>
          <p:cNvSpPr txBox="1">
            <a:spLocks noChangeArrowheads="1"/>
          </p:cNvSpPr>
          <p:nvPr/>
        </p:nvSpPr>
        <p:spPr bwMode="auto">
          <a:xfrm>
            <a:off x="0" y="2781300"/>
            <a:ext cx="1331913" cy="274638"/>
          </a:xfrm>
          <a:prstGeom prst="rect">
            <a:avLst/>
          </a:prstGeom>
          <a:noFill/>
          <a:ln w="9525">
            <a:noFill/>
            <a:miter lim="800000"/>
            <a:headEnd/>
            <a:tailEnd/>
          </a:ln>
          <a:effectLst/>
        </p:spPr>
        <p:txBody>
          <a:bodyPr>
            <a:spAutoFit/>
          </a:bodyPr>
          <a:lstStyle/>
          <a:p>
            <a:pPr>
              <a:spcBef>
                <a:spcPct val="50000"/>
              </a:spcBef>
            </a:pPr>
            <a:r>
              <a:rPr lang="es-ES_tradnl" sz="1200" b="1">
                <a:solidFill>
                  <a:srgbClr val="FF0000"/>
                </a:solidFill>
              </a:rPr>
              <a:t>generación F1</a:t>
            </a:r>
            <a:endParaRPr lang="es-ES" sz="1200" b="1">
              <a:solidFill>
                <a:srgbClr val="FF0000"/>
              </a:solidFill>
            </a:endParaRPr>
          </a:p>
        </p:txBody>
      </p:sp>
      <p:sp>
        <p:nvSpPr>
          <p:cNvPr id="3090" name="Text Box 18"/>
          <p:cNvSpPr txBox="1">
            <a:spLocks noChangeArrowheads="1"/>
          </p:cNvSpPr>
          <p:nvPr/>
        </p:nvSpPr>
        <p:spPr bwMode="auto">
          <a:xfrm>
            <a:off x="0" y="4005263"/>
            <a:ext cx="1331913" cy="274637"/>
          </a:xfrm>
          <a:prstGeom prst="rect">
            <a:avLst/>
          </a:prstGeom>
          <a:noFill/>
          <a:ln w="9525">
            <a:noFill/>
            <a:miter lim="800000"/>
            <a:headEnd/>
            <a:tailEnd/>
          </a:ln>
          <a:effectLst/>
        </p:spPr>
        <p:txBody>
          <a:bodyPr>
            <a:spAutoFit/>
          </a:bodyPr>
          <a:lstStyle/>
          <a:p>
            <a:pPr>
              <a:spcBef>
                <a:spcPct val="50000"/>
              </a:spcBef>
            </a:pPr>
            <a:r>
              <a:rPr lang="es-ES_tradnl" sz="1200" b="1">
                <a:solidFill>
                  <a:srgbClr val="FF0000"/>
                </a:solidFill>
              </a:rPr>
              <a:t>generación F1</a:t>
            </a:r>
            <a:endParaRPr lang="es-ES" sz="1200" b="1">
              <a:solidFill>
                <a:srgbClr val="FF0000"/>
              </a:solidFill>
            </a:endParaRPr>
          </a:p>
        </p:txBody>
      </p:sp>
      <p:sp>
        <p:nvSpPr>
          <p:cNvPr id="3091" name="Text Box 19"/>
          <p:cNvSpPr txBox="1">
            <a:spLocks noChangeArrowheads="1"/>
          </p:cNvSpPr>
          <p:nvPr/>
        </p:nvSpPr>
        <p:spPr bwMode="auto">
          <a:xfrm>
            <a:off x="5508625" y="5589588"/>
            <a:ext cx="1331913" cy="274637"/>
          </a:xfrm>
          <a:prstGeom prst="rect">
            <a:avLst/>
          </a:prstGeom>
          <a:noFill/>
          <a:ln w="9525">
            <a:noFill/>
            <a:miter lim="800000"/>
            <a:headEnd/>
            <a:tailEnd/>
          </a:ln>
          <a:effectLst/>
        </p:spPr>
        <p:txBody>
          <a:bodyPr>
            <a:spAutoFit/>
          </a:bodyPr>
          <a:lstStyle/>
          <a:p>
            <a:pPr>
              <a:spcBef>
                <a:spcPct val="50000"/>
              </a:spcBef>
            </a:pPr>
            <a:r>
              <a:rPr lang="es-ES_tradnl" sz="1200" b="1">
                <a:solidFill>
                  <a:srgbClr val="FF0000"/>
                </a:solidFill>
              </a:rPr>
              <a:t>generación F2</a:t>
            </a:r>
            <a:endParaRPr lang="es-ES" sz="1200" b="1">
              <a:solidFill>
                <a:srgbClr val="FF0000"/>
              </a:solidFill>
            </a:endParaRPr>
          </a:p>
        </p:txBody>
      </p:sp>
      <p:sp>
        <p:nvSpPr>
          <p:cNvPr id="3092" name="Text Box 20"/>
          <p:cNvSpPr txBox="1">
            <a:spLocks noChangeArrowheads="1"/>
          </p:cNvSpPr>
          <p:nvPr/>
        </p:nvSpPr>
        <p:spPr bwMode="auto">
          <a:xfrm>
            <a:off x="6948488" y="6381750"/>
            <a:ext cx="2482850" cy="274638"/>
          </a:xfrm>
          <a:prstGeom prst="rect">
            <a:avLst/>
          </a:prstGeom>
          <a:noFill/>
          <a:ln w="9525">
            <a:noFill/>
            <a:miter lim="800000"/>
            <a:headEnd/>
            <a:tailEnd/>
          </a:ln>
          <a:effectLst/>
        </p:spPr>
        <p:txBody>
          <a:bodyPr>
            <a:spAutoFit/>
          </a:bodyPr>
          <a:lstStyle/>
          <a:p>
            <a:pPr>
              <a:spcBef>
                <a:spcPct val="50000"/>
              </a:spcBef>
            </a:pPr>
            <a:r>
              <a:rPr lang="es-ES_tradnl" sz="1200" b="1">
                <a:solidFill>
                  <a:schemeClr val="accent2"/>
                </a:solidFill>
              </a:rPr>
              <a:t>3 amarillos “A”: 1 verdes “a”</a:t>
            </a:r>
            <a:endParaRPr lang="es-ES" sz="1200" b="1">
              <a:solidFill>
                <a:schemeClr val="accent2"/>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74" name="Group 78"/>
          <p:cNvGraphicFramePr>
            <a:graphicFrameLocks noGrp="1"/>
          </p:cNvGraphicFramePr>
          <p:nvPr>
            <p:ph/>
          </p:nvPr>
        </p:nvGraphicFramePr>
        <p:xfrm>
          <a:off x="3492500" y="2781300"/>
          <a:ext cx="3451225" cy="2959101"/>
        </p:xfrm>
        <a:graphic>
          <a:graphicData uri="http://schemas.openxmlformats.org/drawingml/2006/table">
            <a:tbl>
              <a:tblPr/>
              <a:tblGrid>
                <a:gridCol w="1651000"/>
                <a:gridCol w="1800225"/>
              </a:tblGrid>
              <a:tr h="14906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400" b="1" i="0" u="none" strike="noStrike" cap="none" normalizeH="0" baseline="0" smtClean="0">
                          <a:ln>
                            <a:noFill/>
                          </a:ln>
                          <a:solidFill>
                            <a:schemeClr val="tx1"/>
                          </a:solidFill>
                          <a:effectLst/>
                          <a:latin typeface="Arial" charset="0"/>
                        </a:rPr>
                        <a:t>AA</a:t>
                      </a:r>
                      <a:endParaRPr kumimoji="0" lang="es-ES" sz="24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400" b="1" i="0" u="none" strike="noStrike" cap="none" normalizeH="0" baseline="0" smtClean="0">
                          <a:ln>
                            <a:noFill/>
                          </a:ln>
                          <a:solidFill>
                            <a:schemeClr val="tx1"/>
                          </a:solidFill>
                          <a:effectLst/>
                          <a:latin typeface="Arial" charset="0"/>
                        </a:rPr>
                        <a:t>Aa</a:t>
                      </a:r>
                      <a:endParaRPr kumimoji="0" lang="es-ES" sz="2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68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400" b="1" i="0" u="none" strike="noStrike" cap="none" normalizeH="0" baseline="0" smtClean="0">
                          <a:ln>
                            <a:noFill/>
                          </a:ln>
                          <a:solidFill>
                            <a:schemeClr val="tx1"/>
                          </a:solidFill>
                          <a:effectLst/>
                          <a:latin typeface="Arial" charset="0"/>
                        </a:rPr>
                        <a:t>Aa</a:t>
                      </a:r>
                      <a:endParaRPr kumimoji="0" lang="es-ES" sz="24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400" b="1" i="0" u="none" strike="noStrike" cap="none" normalizeH="0" baseline="0" smtClean="0">
                          <a:ln>
                            <a:noFill/>
                          </a:ln>
                          <a:solidFill>
                            <a:schemeClr val="tx1"/>
                          </a:solidFill>
                          <a:effectLst/>
                          <a:latin typeface="Arial" charset="0"/>
                        </a:rPr>
                        <a:t>aa</a:t>
                      </a:r>
                      <a:endParaRPr kumimoji="0" lang="es-ES" sz="2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120" name="Text Box 24"/>
          <p:cNvSpPr txBox="1">
            <a:spLocks noChangeArrowheads="1"/>
          </p:cNvSpPr>
          <p:nvPr/>
        </p:nvSpPr>
        <p:spPr bwMode="auto">
          <a:xfrm rot="16200000">
            <a:off x="1371600" y="4181476"/>
            <a:ext cx="2592387" cy="366712"/>
          </a:xfrm>
          <a:prstGeom prst="rect">
            <a:avLst/>
          </a:prstGeom>
          <a:noFill/>
          <a:ln w="9525">
            <a:noFill/>
            <a:miter lim="800000"/>
            <a:headEnd/>
            <a:tailEnd/>
          </a:ln>
          <a:effectLst/>
        </p:spPr>
        <p:txBody>
          <a:bodyPr>
            <a:spAutoFit/>
          </a:bodyPr>
          <a:lstStyle/>
          <a:p>
            <a:pPr>
              <a:spcBef>
                <a:spcPct val="50000"/>
              </a:spcBef>
            </a:pPr>
            <a:r>
              <a:rPr lang="es-ES_tradnl" b="1">
                <a:solidFill>
                  <a:schemeClr val="accent2"/>
                </a:solidFill>
              </a:rPr>
              <a:t>GRANOS DE POLEN</a:t>
            </a:r>
            <a:endParaRPr lang="es-ES" b="1">
              <a:solidFill>
                <a:schemeClr val="accent2"/>
              </a:solidFill>
            </a:endParaRPr>
          </a:p>
        </p:txBody>
      </p:sp>
      <p:sp>
        <p:nvSpPr>
          <p:cNvPr id="4121" name="Text Box 25"/>
          <p:cNvSpPr txBox="1">
            <a:spLocks noChangeArrowheads="1"/>
          </p:cNvSpPr>
          <p:nvPr/>
        </p:nvSpPr>
        <p:spPr bwMode="auto">
          <a:xfrm>
            <a:off x="4643438" y="1773238"/>
            <a:ext cx="1512887" cy="366712"/>
          </a:xfrm>
          <a:prstGeom prst="rect">
            <a:avLst/>
          </a:prstGeom>
          <a:noFill/>
          <a:ln w="9525">
            <a:noFill/>
            <a:miter lim="800000"/>
            <a:headEnd/>
            <a:tailEnd/>
          </a:ln>
          <a:effectLst/>
        </p:spPr>
        <p:txBody>
          <a:bodyPr>
            <a:spAutoFit/>
          </a:bodyPr>
          <a:lstStyle/>
          <a:p>
            <a:pPr>
              <a:spcBef>
                <a:spcPct val="50000"/>
              </a:spcBef>
            </a:pPr>
            <a:r>
              <a:rPr lang="es-ES_tradnl" b="1">
                <a:solidFill>
                  <a:schemeClr val="accent2"/>
                </a:solidFill>
              </a:rPr>
              <a:t>ÓVULOS</a:t>
            </a:r>
            <a:endParaRPr lang="es-ES" b="1">
              <a:solidFill>
                <a:schemeClr val="accent2"/>
              </a:solidFill>
            </a:endParaRPr>
          </a:p>
        </p:txBody>
      </p:sp>
      <p:pic>
        <p:nvPicPr>
          <p:cNvPr id="4128" name="Picture 32"/>
          <p:cNvPicPr>
            <a:picLocks noChangeAspect="1" noChangeArrowheads="1"/>
          </p:cNvPicPr>
          <p:nvPr/>
        </p:nvPicPr>
        <p:blipFill>
          <a:blip r:embed="rId2"/>
          <a:srcRect/>
          <a:stretch>
            <a:fillRect/>
          </a:stretch>
        </p:blipFill>
        <p:spPr bwMode="auto">
          <a:xfrm>
            <a:off x="5651500" y="4724400"/>
            <a:ext cx="762000" cy="581025"/>
          </a:xfrm>
          <a:prstGeom prst="rect">
            <a:avLst/>
          </a:prstGeom>
          <a:noFill/>
        </p:spPr>
      </p:pic>
      <p:pic>
        <p:nvPicPr>
          <p:cNvPr id="4129" name="Picture 33"/>
          <p:cNvPicPr>
            <a:picLocks noChangeAspect="1" noChangeArrowheads="1"/>
          </p:cNvPicPr>
          <p:nvPr/>
        </p:nvPicPr>
        <p:blipFill>
          <a:blip r:embed="rId3"/>
          <a:srcRect/>
          <a:stretch>
            <a:fillRect/>
          </a:stretch>
        </p:blipFill>
        <p:spPr bwMode="auto">
          <a:xfrm>
            <a:off x="5795963" y="3284538"/>
            <a:ext cx="647700" cy="600075"/>
          </a:xfrm>
          <a:prstGeom prst="rect">
            <a:avLst/>
          </a:prstGeom>
          <a:noFill/>
        </p:spPr>
      </p:pic>
      <p:pic>
        <p:nvPicPr>
          <p:cNvPr id="4130" name="Picture 34"/>
          <p:cNvPicPr>
            <a:picLocks noChangeAspect="1" noChangeArrowheads="1"/>
          </p:cNvPicPr>
          <p:nvPr/>
        </p:nvPicPr>
        <p:blipFill>
          <a:blip r:embed="rId3"/>
          <a:srcRect/>
          <a:stretch>
            <a:fillRect/>
          </a:stretch>
        </p:blipFill>
        <p:spPr bwMode="auto">
          <a:xfrm>
            <a:off x="4140200" y="4797425"/>
            <a:ext cx="647700" cy="600075"/>
          </a:xfrm>
          <a:prstGeom prst="rect">
            <a:avLst/>
          </a:prstGeom>
          <a:noFill/>
        </p:spPr>
      </p:pic>
      <p:pic>
        <p:nvPicPr>
          <p:cNvPr id="4131" name="Picture 35"/>
          <p:cNvPicPr>
            <a:picLocks noChangeAspect="1" noChangeArrowheads="1"/>
          </p:cNvPicPr>
          <p:nvPr/>
        </p:nvPicPr>
        <p:blipFill>
          <a:blip r:embed="rId3"/>
          <a:srcRect/>
          <a:stretch>
            <a:fillRect/>
          </a:stretch>
        </p:blipFill>
        <p:spPr bwMode="auto">
          <a:xfrm>
            <a:off x="4140200" y="3284538"/>
            <a:ext cx="647700" cy="600075"/>
          </a:xfrm>
          <a:prstGeom prst="rect">
            <a:avLst/>
          </a:prstGeom>
          <a:noFill/>
        </p:spPr>
      </p:pic>
      <p:sp>
        <p:nvSpPr>
          <p:cNvPr id="4155" name="Text Box 59"/>
          <p:cNvSpPr txBox="1">
            <a:spLocks noChangeArrowheads="1"/>
          </p:cNvSpPr>
          <p:nvPr/>
        </p:nvSpPr>
        <p:spPr bwMode="auto">
          <a:xfrm>
            <a:off x="4643438" y="5805488"/>
            <a:ext cx="3816350" cy="581025"/>
          </a:xfrm>
          <a:prstGeom prst="rect">
            <a:avLst/>
          </a:prstGeom>
          <a:noFill/>
          <a:ln w="9525">
            <a:noFill/>
            <a:miter lim="800000"/>
            <a:headEnd/>
            <a:tailEnd/>
          </a:ln>
          <a:effectLst/>
        </p:spPr>
        <p:txBody>
          <a:bodyPr>
            <a:spAutoFit/>
          </a:bodyPr>
          <a:lstStyle/>
          <a:p>
            <a:r>
              <a:rPr lang="es-ES_tradnl" sz="1600" b="1" u="sng">
                <a:solidFill>
                  <a:srgbClr val="FF0000"/>
                </a:solidFill>
              </a:rPr>
              <a:t>Genotipos en F2</a:t>
            </a:r>
            <a:r>
              <a:rPr lang="es-ES_tradnl" sz="1600" b="1">
                <a:solidFill>
                  <a:srgbClr val="FF0000"/>
                </a:solidFill>
              </a:rPr>
              <a:t>:</a:t>
            </a:r>
          </a:p>
          <a:p>
            <a:r>
              <a:rPr lang="es-ES_tradnl" sz="1600" b="1">
                <a:solidFill>
                  <a:srgbClr val="FFCC00"/>
                </a:solidFill>
              </a:rPr>
              <a:t>1 AA: 2 Aa:</a:t>
            </a:r>
            <a:r>
              <a:rPr lang="es-ES_tradnl" sz="1600" b="1">
                <a:solidFill>
                  <a:srgbClr val="FF0000"/>
                </a:solidFill>
              </a:rPr>
              <a:t> </a:t>
            </a:r>
            <a:r>
              <a:rPr lang="es-ES_tradnl" sz="1600" b="1">
                <a:solidFill>
                  <a:srgbClr val="006600"/>
                </a:solidFill>
              </a:rPr>
              <a:t>1 aa</a:t>
            </a:r>
            <a:endParaRPr lang="es-ES" sz="1600">
              <a:solidFill>
                <a:srgbClr val="006600"/>
              </a:solidFill>
            </a:endParaRPr>
          </a:p>
        </p:txBody>
      </p:sp>
      <p:sp>
        <p:nvSpPr>
          <p:cNvPr id="4156" name="Text Box 60"/>
          <p:cNvSpPr txBox="1">
            <a:spLocks noChangeArrowheads="1"/>
          </p:cNvSpPr>
          <p:nvPr/>
        </p:nvSpPr>
        <p:spPr bwMode="auto">
          <a:xfrm>
            <a:off x="2411413" y="5805488"/>
            <a:ext cx="2089150" cy="581025"/>
          </a:xfrm>
          <a:prstGeom prst="rect">
            <a:avLst/>
          </a:prstGeom>
          <a:noFill/>
          <a:ln w="9525">
            <a:noFill/>
            <a:miter lim="800000"/>
            <a:headEnd/>
            <a:tailEnd/>
          </a:ln>
          <a:effectLst/>
        </p:spPr>
        <p:txBody>
          <a:bodyPr>
            <a:spAutoFit/>
          </a:bodyPr>
          <a:lstStyle/>
          <a:p>
            <a:r>
              <a:rPr lang="es-ES_tradnl" sz="1600" b="1" u="sng">
                <a:solidFill>
                  <a:srgbClr val="FF0000"/>
                </a:solidFill>
              </a:rPr>
              <a:t>Fenotipos en F2</a:t>
            </a:r>
            <a:r>
              <a:rPr lang="es-ES_tradnl" sz="1600" b="1">
                <a:solidFill>
                  <a:srgbClr val="FF0000"/>
                </a:solidFill>
              </a:rPr>
              <a:t>: </a:t>
            </a:r>
          </a:p>
          <a:p>
            <a:r>
              <a:rPr lang="es-ES_tradnl" sz="1600" b="1">
                <a:solidFill>
                  <a:srgbClr val="FF0000"/>
                </a:solidFill>
              </a:rPr>
              <a:t>3 “A” : 1 “a”</a:t>
            </a:r>
            <a:endParaRPr lang="es-ES" sz="1600">
              <a:solidFill>
                <a:srgbClr val="FF0000"/>
              </a:solidFill>
            </a:endParaRPr>
          </a:p>
        </p:txBody>
      </p:sp>
      <p:sp>
        <p:nvSpPr>
          <p:cNvPr id="4171" name="Text Box 75"/>
          <p:cNvSpPr txBox="1">
            <a:spLocks noChangeArrowheads="1"/>
          </p:cNvSpPr>
          <p:nvPr/>
        </p:nvSpPr>
        <p:spPr bwMode="auto">
          <a:xfrm>
            <a:off x="539750" y="2492375"/>
            <a:ext cx="719138" cy="366713"/>
          </a:xfrm>
          <a:prstGeom prst="rect">
            <a:avLst/>
          </a:prstGeom>
          <a:noFill/>
          <a:ln w="9525">
            <a:noFill/>
            <a:miter lim="800000"/>
            <a:headEnd/>
            <a:tailEnd/>
          </a:ln>
          <a:effectLst/>
        </p:spPr>
        <p:txBody>
          <a:bodyPr>
            <a:spAutoFit/>
          </a:bodyPr>
          <a:lstStyle/>
          <a:p>
            <a:pPr>
              <a:spcBef>
                <a:spcPct val="50000"/>
              </a:spcBef>
            </a:pPr>
            <a:endParaRPr lang="es-ES"/>
          </a:p>
        </p:txBody>
      </p:sp>
      <p:sp>
        <p:nvSpPr>
          <p:cNvPr id="4172" name="Text Box 76"/>
          <p:cNvSpPr txBox="1">
            <a:spLocks noChangeArrowheads="1"/>
          </p:cNvSpPr>
          <p:nvPr/>
        </p:nvSpPr>
        <p:spPr bwMode="auto">
          <a:xfrm>
            <a:off x="4067175" y="2060575"/>
            <a:ext cx="503238" cy="519113"/>
          </a:xfrm>
          <a:prstGeom prst="rect">
            <a:avLst/>
          </a:prstGeom>
          <a:noFill/>
          <a:ln w="9525">
            <a:noFill/>
            <a:miter lim="800000"/>
            <a:headEnd/>
            <a:tailEnd/>
          </a:ln>
          <a:effectLst/>
        </p:spPr>
        <p:txBody>
          <a:bodyPr>
            <a:spAutoFit/>
          </a:bodyPr>
          <a:lstStyle/>
          <a:p>
            <a:pPr>
              <a:spcBef>
                <a:spcPct val="50000"/>
              </a:spcBef>
            </a:pPr>
            <a:r>
              <a:rPr lang="es-ES_tradnl" sz="2800" b="1">
                <a:solidFill>
                  <a:schemeClr val="accent2"/>
                </a:solidFill>
              </a:rPr>
              <a:t>A</a:t>
            </a:r>
            <a:endParaRPr lang="es-ES" sz="2800" b="1">
              <a:solidFill>
                <a:schemeClr val="accent2"/>
              </a:solidFill>
            </a:endParaRPr>
          </a:p>
        </p:txBody>
      </p:sp>
      <p:sp>
        <p:nvSpPr>
          <p:cNvPr id="4173" name="Text Box 77"/>
          <p:cNvSpPr txBox="1">
            <a:spLocks noChangeArrowheads="1"/>
          </p:cNvSpPr>
          <p:nvPr/>
        </p:nvSpPr>
        <p:spPr bwMode="auto">
          <a:xfrm>
            <a:off x="2916238" y="4868863"/>
            <a:ext cx="503237" cy="519112"/>
          </a:xfrm>
          <a:prstGeom prst="rect">
            <a:avLst/>
          </a:prstGeom>
          <a:noFill/>
          <a:ln w="9525">
            <a:noFill/>
            <a:miter lim="800000"/>
            <a:headEnd/>
            <a:tailEnd/>
          </a:ln>
          <a:effectLst/>
        </p:spPr>
        <p:txBody>
          <a:bodyPr>
            <a:spAutoFit/>
          </a:bodyPr>
          <a:lstStyle/>
          <a:p>
            <a:pPr>
              <a:spcBef>
                <a:spcPct val="50000"/>
              </a:spcBef>
            </a:pPr>
            <a:r>
              <a:rPr lang="es-ES_tradnl" sz="2800" b="1">
                <a:solidFill>
                  <a:schemeClr val="accent2"/>
                </a:solidFill>
              </a:rPr>
              <a:t>a</a:t>
            </a:r>
            <a:endParaRPr lang="es-ES" sz="2800" b="1">
              <a:solidFill>
                <a:schemeClr val="accent2"/>
              </a:solidFill>
            </a:endParaRPr>
          </a:p>
        </p:txBody>
      </p:sp>
      <p:sp>
        <p:nvSpPr>
          <p:cNvPr id="4175" name="Text Box 79"/>
          <p:cNvSpPr txBox="1">
            <a:spLocks noChangeArrowheads="1"/>
          </p:cNvSpPr>
          <p:nvPr/>
        </p:nvSpPr>
        <p:spPr bwMode="auto">
          <a:xfrm>
            <a:off x="2916238" y="3355975"/>
            <a:ext cx="503237" cy="519113"/>
          </a:xfrm>
          <a:prstGeom prst="rect">
            <a:avLst/>
          </a:prstGeom>
          <a:noFill/>
          <a:ln w="9525">
            <a:noFill/>
            <a:miter lim="800000"/>
            <a:headEnd/>
            <a:tailEnd/>
          </a:ln>
          <a:effectLst/>
        </p:spPr>
        <p:txBody>
          <a:bodyPr>
            <a:spAutoFit/>
          </a:bodyPr>
          <a:lstStyle/>
          <a:p>
            <a:pPr>
              <a:spcBef>
                <a:spcPct val="50000"/>
              </a:spcBef>
            </a:pPr>
            <a:r>
              <a:rPr lang="es-ES_tradnl" sz="2800" b="1">
                <a:solidFill>
                  <a:schemeClr val="accent2"/>
                </a:solidFill>
              </a:rPr>
              <a:t>A</a:t>
            </a:r>
            <a:endParaRPr lang="es-ES" sz="2800" b="1">
              <a:solidFill>
                <a:schemeClr val="accent2"/>
              </a:solidFill>
            </a:endParaRPr>
          </a:p>
        </p:txBody>
      </p:sp>
      <p:sp>
        <p:nvSpPr>
          <p:cNvPr id="4176" name="Text Box 80"/>
          <p:cNvSpPr txBox="1">
            <a:spLocks noChangeArrowheads="1"/>
          </p:cNvSpPr>
          <p:nvPr/>
        </p:nvSpPr>
        <p:spPr bwMode="auto">
          <a:xfrm>
            <a:off x="5867400" y="2060575"/>
            <a:ext cx="503238" cy="519113"/>
          </a:xfrm>
          <a:prstGeom prst="rect">
            <a:avLst/>
          </a:prstGeom>
          <a:noFill/>
          <a:ln w="9525">
            <a:noFill/>
            <a:miter lim="800000"/>
            <a:headEnd/>
            <a:tailEnd/>
          </a:ln>
          <a:effectLst/>
        </p:spPr>
        <p:txBody>
          <a:bodyPr>
            <a:spAutoFit/>
          </a:bodyPr>
          <a:lstStyle/>
          <a:p>
            <a:pPr>
              <a:spcBef>
                <a:spcPct val="50000"/>
              </a:spcBef>
            </a:pPr>
            <a:r>
              <a:rPr lang="es-ES_tradnl" sz="2800" b="1">
                <a:solidFill>
                  <a:schemeClr val="accent2"/>
                </a:solidFill>
              </a:rPr>
              <a:t>a</a:t>
            </a:r>
            <a:endParaRPr lang="es-ES" sz="2800" b="1">
              <a:solidFill>
                <a:schemeClr val="accent2"/>
              </a:solidFill>
            </a:endParaRPr>
          </a:p>
        </p:txBody>
      </p:sp>
      <p:sp>
        <p:nvSpPr>
          <p:cNvPr id="4177" name="Text Box 81"/>
          <p:cNvSpPr txBox="1">
            <a:spLocks noChangeArrowheads="1"/>
          </p:cNvSpPr>
          <p:nvPr/>
        </p:nvSpPr>
        <p:spPr bwMode="auto">
          <a:xfrm>
            <a:off x="179388" y="1052513"/>
            <a:ext cx="4716462" cy="646331"/>
          </a:xfrm>
          <a:prstGeom prst="rect">
            <a:avLst/>
          </a:prstGeom>
          <a:noFill/>
          <a:ln w="9525">
            <a:noFill/>
            <a:miter lim="800000"/>
            <a:headEnd/>
            <a:tailEnd/>
          </a:ln>
          <a:effectLst/>
        </p:spPr>
        <p:txBody>
          <a:bodyPr>
            <a:spAutoFit/>
          </a:bodyPr>
          <a:lstStyle/>
          <a:p>
            <a:pPr>
              <a:spcBef>
                <a:spcPct val="50000"/>
              </a:spcBef>
            </a:pPr>
            <a:r>
              <a:rPr lang="es-ES_tradnl" b="1" dirty="0">
                <a:solidFill>
                  <a:srgbClr val="990000"/>
                </a:solidFill>
              </a:rPr>
              <a:t>EXPLICACIÓN DE LA 2ª LEY DE </a:t>
            </a:r>
            <a:r>
              <a:rPr lang="es-ES_tradnl" b="1" dirty="0" smtClean="0">
                <a:solidFill>
                  <a:srgbClr val="990000"/>
                </a:solidFill>
              </a:rPr>
              <a:t>MENDEL ley de la segregación</a:t>
            </a:r>
            <a:endParaRPr lang="es-ES" b="1" dirty="0">
              <a:solidFill>
                <a:srgbClr val="99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p:cNvPicPr>
            <a:picLocks noChangeAspect="1" noChangeArrowheads="1"/>
          </p:cNvPicPr>
          <p:nvPr/>
        </p:nvPicPr>
        <p:blipFill>
          <a:blip r:embed="rId2"/>
          <a:srcRect/>
          <a:stretch>
            <a:fillRect/>
          </a:stretch>
        </p:blipFill>
        <p:spPr bwMode="auto">
          <a:xfrm>
            <a:off x="900113" y="1989138"/>
            <a:ext cx="7770812" cy="4200525"/>
          </a:xfrm>
          <a:prstGeom prst="rect">
            <a:avLst/>
          </a:prstGeom>
          <a:noFill/>
        </p:spPr>
      </p:pic>
      <p:pic>
        <p:nvPicPr>
          <p:cNvPr id="6150" name="Picture 6"/>
          <p:cNvPicPr>
            <a:picLocks noChangeAspect="1" noChangeArrowheads="1"/>
          </p:cNvPicPr>
          <p:nvPr/>
        </p:nvPicPr>
        <p:blipFill>
          <a:blip r:embed="rId3"/>
          <a:srcRect/>
          <a:stretch>
            <a:fillRect/>
          </a:stretch>
        </p:blipFill>
        <p:spPr bwMode="auto">
          <a:xfrm>
            <a:off x="6732588" y="1916113"/>
            <a:ext cx="1584325" cy="850900"/>
          </a:xfrm>
          <a:prstGeom prst="rect">
            <a:avLst/>
          </a:prstGeom>
          <a:noFill/>
        </p:spPr>
      </p:pic>
      <p:pic>
        <p:nvPicPr>
          <p:cNvPr id="6151" name="Picture 7"/>
          <p:cNvPicPr>
            <a:picLocks noChangeAspect="1" noChangeArrowheads="1"/>
          </p:cNvPicPr>
          <p:nvPr/>
        </p:nvPicPr>
        <p:blipFill>
          <a:blip r:embed="rId4"/>
          <a:srcRect/>
          <a:stretch>
            <a:fillRect/>
          </a:stretch>
        </p:blipFill>
        <p:spPr bwMode="auto">
          <a:xfrm rot="-2988692">
            <a:off x="3059113" y="4365625"/>
            <a:ext cx="381000" cy="666750"/>
          </a:xfrm>
          <a:prstGeom prst="rect">
            <a:avLst/>
          </a:prstGeom>
          <a:noFill/>
        </p:spPr>
      </p:pic>
      <p:pic>
        <p:nvPicPr>
          <p:cNvPr id="6152" name="Picture 8"/>
          <p:cNvPicPr>
            <a:picLocks noChangeAspect="1" noChangeArrowheads="1"/>
          </p:cNvPicPr>
          <p:nvPr/>
        </p:nvPicPr>
        <p:blipFill>
          <a:blip r:embed="rId4"/>
          <a:srcRect/>
          <a:stretch>
            <a:fillRect/>
          </a:stretch>
        </p:blipFill>
        <p:spPr bwMode="auto">
          <a:xfrm rot="2757869">
            <a:off x="5578475" y="4365625"/>
            <a:ext cx="381000" cy="666750"/>
          </a:xfrm>
          <a:prstGeom prst="rect">
            <a:avLst/>
          </a:prstGeom>
          <a:noFill/>
        </p:spPr>
      </p:pic>
      <p:pic>
        <p:nvPicPr>
          <p:cNvPr id="6153" name="Picture 9"/>
          <p:cNvPicPr>
            <a:picLocks noChangeAspect="1" noChangeArrowheads="1"/>
          </p:cNvPicPr>
          <p:nvPr/>
        </p:nvPicPr>
        <p:blipFill>
          <a:blip r:embed="rId5"/>
          <a:srcRect/>
          <a:stretch>
            <a:fillRect/>
          </a:stretch>
        </p:blipFill>
        <p:spPr bwMode="auto">
          <a:xfrm>
            <a:off x="4787900" y="6021388"/>
            <a:ext cx="1803400" cy="631825"/>
          </a:xfrm>
          <a:prstGeom prst="rect">
            <a:avLst/>
          </a:prstGeom>
          <a:noFill/>
        </p:spPr>
      </p:pic>
      <p:pic>
        <p:nvPicPr>
          <p:cNvPr id="6154" name="Picture 10"/>
          <p:cNvPicPr>
            <a:picLocks noChangeAspect="1" noChangeArrowheads="1"/>
          </p:cNvPicPr>
          <p:nvPr/>
        </p:nvPicPr>
        <p:blipFill>
          <a:blip r:embed="rId6" cstate="print"/>
          <a:srcRect/>
          <a:stretch>
            <a:fillRect/>
          </a:stretch>
        </p:blipFill>
        <p:spPr bwMode="auto">
          <a:xfrm>
            <a:off x="3419475" y="4565650"/>
            <a:ext cx="2089150" cy="1658938"/>
          </a:xfrm>
          <a:prstGeom prst="rect">
            <a:avLst/>
          </a:prstGeom>
          <a:noFill/>
        </p:spPr>
      </p:pic>
      <p:sp>
        <p:nvSpPr>
          <p:cNvPr id="6155" name="Text Box 11"/>
          <p:cNvSpPr txBox="1">
            <a:spLocks noChangeArrowheads="1"/>
          </p:cNvSpPr>
          <p:nvPr/>
        </p:nvSpPr>
        <p:spPr bwMode="auto">
          <a:xfrm>
            <a:off x="1619250" y="2133600"/>
            <a:ext cx="1008063" cy="366713"/>
          </a:xfrm>
          <a:prstGeom prst="rect">
            <a:avLst/>
          </a:prstGeom>
          <a:solidFill>
            <a:schemeClr val="bg1"/>
          </a:solidFill>
          <a:ln w="9525">
            <a:noFill/>
            <a:miter lim="800000"/>
            <a:headEnd/>
            <a:tailEnd/>
          </a:ln>
          <a:effectLst/>
        </p:spPr>
        <p:txBody>
          <a:bodyPr>
            <a:spAutoFit/>
          </a:bodyPr>
          <a:lstStyle/>
          <a:p>
            <a:pPr>
              <a:spcBef>
                <a:spcPct val="50000"/>
              </a:spcBef>
            </a:pPr>
            <a:r>
              <a:rPr lang="es-ES_tradnl" b="1"/>
              <a:t>AABB</a:t>
            </a:r>
            <a:endParaRPr lang="es-ES" b="1"/>
          </a:p>
        </p:txBody>
      </p:sp>
      <p:sp>
        <p:nvSpPr>
          <p:cNvPr id="6156" name="Text Box 12"/>
          <p:cNvSpPr txBox="1">
            <a:spLocks noChangeArrowheads="1"/>
          </p:cNvSpPr>
          <p:nvPr/>
        </p:nvSpPr>
        <p:spPr bwMode="auto">
          <a:xfrm>
            <a:off x="1476375" y="3213100"/>
            <a:ext cx="1008063" cy="366713"/>
          </a:xfrm>
          <a:prstGeom prst="rect">
            <a:avLst/>
          </a:prstGeom>
          <a:solidFill>
            <a:schemeClr val="bg1"/>
          </a:solidFill>
          <a:ln w="9525">
            <a:noFill/>
            <a:miter lim="800000"/>
            <a:headEnd/>
            <a:tailEnd/>
          </a:ln>
          <a:effectLst/>
        </p:spPr>
        <p:txBody>
          <a:bodyPr>
            <a:spAutoFit/>
          </a:bodyPr>
          <a:lstStyle/>
          <a:p>
            <a:pPr>
              <a:spcBef>
                <a:spcPct val="50000"/>
              </a:spcBef>
            </a:pPr>
            <a:r>
              <a:rPr lang="es-ES_tradnl" b="1"/>
              <a:t>AABB</a:t>
            </a:r>
            <a:endParaRPr lang="es-ES" b="1"/>
          </a:p>
        </p:txBody>
      </p:sp>
      <p:sp>
        <p:nvSpPr>
          <p:cNvPr id="6157" name="Text Box 13"/>
          <p:cNvSpPr txBox="1">
            <a:spLocks noChangeArrowheads="1"/>
          </p:cNvSpPr>
          <p:nvPr/>
        </p:nvSpPr>
        <p:spPr bwMode="auto">
          <a:xfrm>
            <a:off x="6588125" y="3357563"/>
            <a:ext cx="1008063" cy="366712"/>
          </a:xfrm>
          <a:prstGeom prst="rect">
            <a:avLst/>
          </a:prstGeom>
          <a:solidFill>
            <a:schemeClr val="bg1"/>
          </a:solidFill>
          <a:ln w="9525">
            <a:noFill/>
            <a:miter lim="800000"/>
            <a:headEnd/>
            <a:tailEnd/>
          </a:ln>
          <a:effectLst/>
        </p:spPr>
        <p:txBody>
          <a:bodyPr>
            <a:spAutoFit/>
          </a:bodyPr>
          <a:lstStyle/>
          <a:p>
            <a:pPr>
              <a:spcBef>
                <a:spcPct val="50000"/>
              </a:spcBef>
            </a:pPr>
            <a:r>
              <a:rPr lang="es-ES_tradnl" b="1"/>
              <a:t>aabb</a:t>
            </a:r>
            <a:endParaRPr lang="es-ES" b="1"/>
          </a:p>
        </p:txBody>
      </p:sp>
      <p:sp>
        <p:nvSpPr>
          <p:cNvPr id="6158" name="Text Box 14"/>
          <p:cNvSpPr txBox="1">
            <a:spLocks noChangeArrowheads="1"/>
          </p:cNvSpPr>
          <p:nvPr/>
        </p:nvSpPr>
        <p:spPr bwMode="auto">
          <a:xfrm>
            <a:off x="3276600" y="4149725"/>
            <a:ext cx="576263" cy="366713"/>
          </a:xfrm>
          <a:prstGeom prst="rect">
            <a:avLst/>
          </a:prstGeom>
          <a:solidFill>
            <a:schemeClr val="bg1"/>
          </a:solidFill>
          <a:ln w="9525">
            <a:noFill/>
            <a:miter lim="800000"/>
            <a:headEnd/>
            <a:tailEnd/>
          </a:ln>
          <a:effectLst/>
        </p:spPr>
        <p:txBody>
          <a:bodyPr>
            <a:spAutoFit/>
          </a:bodyPr>
          <a:lstStyle/>
          <a:p>
            <a:pPr>
              <a:spcBef>
                <a:spcPct val="50000"/>
              </a:spcBef>
            </a:pPr>
            <a:r>
              <a:rPr lang="es-ES_tradnl" b="1"/>
              <a:t>AB</a:t>
            </a:r>
            <a:endParaRPr lang="es-ES" b="1"/>
          </a:p>
        </p:txBody>
      </p:sp>
      <p:sp>
        <p:nvSpPr>
          <p:cNvPr id="6159" name="Text Box 15"/>
          <p:cNvSpPr txBox="1">
            <a:spLocks noChangeArrowheads="1"/>
          </p:cNvSpPr>
          <p:nvPr/>
        </p:nvSpPr>
        <p:spPr bwMode="auto">
          <a:xfrm>
            <a:off x="5219700" y="4221163"/>
            <a:ext cx="504825" cy="366712"/>
          </a:xfrm>
          <a:prstGeom prst="rect">
            <a:avLst/>
          </a:prstGeom>
          <a:solidFill>
            <a:schemeClr val="bg1"/>
          </a:solidFill>
          <a:ln w="9525">
            <a:noFill/>
            <a:miter lim="800000"/>
            <a:headEnd/>
            <a:tailEnd/>
          </a:ln>
          <a:effectLst/>
        </p:spPr>
        <p:txBody>
          <a:bodyPr>
            <a:spAutoFit/>
          </a:bodyPr>
          <a:lstStyle/>
          <a:p>
            <a:pPr>
              <a:spcBef>
                <a:spcPct val="50000"/>
              </a:spcBef>
            </a:pPr>
            <a:r>
              <a:rPr lang="es-ES_tradnl" b="1"/>
              <a:t>ab</a:t>
            </a:r>
            <a:endParaRPr lang="es-ES" b="1"/>
          </a:p>
        </p:txBody>
      </p:sp>
      <p:sp>
        <p:nvSpPr>
          <p:cNvPr id="6160" name="Text Box 16"/>
          <p:cNvSpPr txBox="1">
            <a:spLocks noChangeArrowheads="1"/>
          </p:cNvSpPr>
          <p:nvPr/>
        </p:nvSpPr>
        <p:spPr bwMode="auto">
          <a:xfrm>
            <a:off x="0" y="0"/>
            <a:ext cx="9144000" cy="101566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a:spcBef>
                <a:spcPct val="50000"/>
              </a:spcBef>
            </a:pPr>
            <a:r>
              <a:rPr lang="es-ES_tradnl" sz="2400" b="1" dirty="0"/>
              <a:t>OBTENCIÓN DE DIHIBRIDOS PARA EXPLICAR LA 3ª </a:t>
            </a:r>
            <a:r>
              <a:rPr lang="es-ES_tradnl" sz="2400" b="1" dirty="0" smtClean="0"/>
              <a:t>LEY</a:t>
            </a:r>
          </a:p>
          <a:p>
            <a:pPr algn="ctr">
              <a:spcBef>
                <a:spcPct val="50000"/>
              </a:spcBef>
            </a:pPr>
            <a:r>
              <a:rPr lang="es-ES_tradnl" sz="2400" b="1" dirty="0" smtClean="0">
                <a:solidFill>
                  <a:srgbClr val="FF0000"/>
                </a:solidFill>
              </a:rPr>
              <a:t> LEY DE LA HERENCIA INDEPENDIENTE</a:t>
            </a:r>
            <a:r>
              <a:rPr lang="es-ES_tradnl" b="1" dirty="0" smtClean="0">
                <a:solidFill>
                  <a:srgbClr val="FF0000"/>
                </a:solidFill>
              </a:rPr>
              <a:t>.</a:t>
            </a:r>
            <a:endParaRPr lang="es-ES" b="1" dirty="0">
              <a:solidFill>
                <a:srgbClr val="FF0000"/>
              </a:solidFill>
            </a:endParaRPr>
          </a:p>
        </p:txBody>
      </p:sp>
      <p:sp>
        <p:nvSpPr>
          <p:cNvPr id="6161" name="Text Box 17"/>
          <p:cNvSpPr txBox="1">
            <a:spLocks noChangeArrowheads="1"/>
          </p:cNvSpPr>
          <p:nvPr/>
        </p:nvSpPr>
        <p:spPr bwMode="auto">
          <a:xfrm>
            <a:off x="2843213" y="981075"/>
            <a:ext cx="5724525" cy="779463"/>
          </a:xfrm>
          <a:prstGeom prst="rect">
            <a:avLst/>
          </a:prstGeom>
          <a:noFill/>
          <a:ln w="9525">
            <a:noFill/>
            <a:miter lim="800000"/>
            <a:headEnd/>
            <a:tailEnd/>
          </a:ln>
          <a:effectLst/>
        </p:spPr>
        <p:txBody>
          <a:bodyPr>
            <a:spAutoFit/>
          </a:bodyPr>
          <a:lstStyle/>
          <a:p>
            <a:pPr>
              <a:spcBef>
                <a:spcPct val="50000"/>
              </a:spcBef>
            </a:pPr>
            <a:r>
              <a:rPr lang="es-ES_tradnl">
                <a:solidFill>
                  <a:schemeClr val="accent2"/>
                </a:solidFill>
              </a:rPr>
              <a:t>carácter </a:t>
            </a:r>
            <a:r>
              <a:rPr lang="es-ES_tradnl" u="sng">
                <a:solidFill>
                  <a:schemeClr val="accent2"/>
                </a:solidFill>
              </a:rPr>
              <a:t>color semilla</a:t>
            </a:r>
            <a:r>
              <a:rPr lang="es-ES_tradnl">
                <a:solidFill>
                  <a:schemeClr val="accent2"/>
                </a:solidFill>
              </a:rPr>
              <a:t>: </a:t>
            </a:r>
            <a:r>
              <a:rPr lang="es-ES_tradnl" b="1">
                <a:solidFill>
                  <a:schemeClr val="accent2"/>
                </a:solidFill>
              </a:rPr>
              <a:t>A=amarillo &gt; a= verde</a:t>
            </a:r>
          </a:p>
          <a:p>
            <a:pPr>
              <a:spcBef>
                <a:spcPct val="50000"/>
              </a:spcBef>
            </a:pPr>
            <a:r>
              <a:rPr lang="es-ES_tradnl">
                <a:solidFill>
                  <a:schemeClr val="accent2"/>
                </a:solidFill>
              </a:rPr>
              <a:t>carácter </a:t>
            </a:r>
            <a:r>
              <a:rPr lang="es-ES_tradnl" u="sng">
                <a:solidFill>
                  <a:schemeClr val="accent2"/>
                </a:solidFill>
              </a:rPr>
              <a:t>aspecto de la semilla</a:t>
            </a:r>
            <a:r>
              <a:rPr lang="es-ES_tradnl">
                <a:solidFill>
                  <a:schemeClr val="accent2"/>
                </a:solidFill>
              </a:rPr>
              <a:t>:</a:t>
            </a:r>
            <a:r>
              <a:rPr lang="es-ES_tradnl" b="1">
                <a:solidFill>
                  <a:schemeClr val="accent2"/>
                </a:solidFill>
              </a:rPr>
              <a:t> B=lisa &gt; b=rugosa</a:t>
            </a:r>
            <a:endParaRPr lang="es-ES" b="1">
              <a:solidFill>
                <a:schemeClr val="accent2"/>
              </a:solidFill>
            </a:endParaRPr>
          </a:p>
        </p:txBody>
      </p:sp>
      <p:sp>
        <p:nvSpPr>
          <p:cNvPr id="6162" name="Text Box 18"/>
          <p:cNvSpPr txBox="1">
            <a:spLocks noChangeArrowheads="1"/>
          </p:cNvSpPr>
          <p:nvPr/>
        </p:nvSpPr>
        <p:spPr bwMode="auto">
          <a:xfrm>
            <a:off x="0" y="4149725"/>
            <a:ext cx="1187450" cy="274638"/>
          </a:xfrm>
          <a:prstGeom prst="rect">
            <a:avLst/>
          </a:prstGeom>
          <a:noFill/>
          <a:ln w="9525">
            <a:noFill/>
            <a:miter lim="800000"/>
            <a:headEnd/>
            <a:tailEnd/>
          </a:ln>
          <a:effectLst/>
        </p:spPr>
        <p:txBody>
          <a:bodyPr>
            <a:spAutoFit/>
          </a:bodyPr>
          <a:lstStyle/>
          <a:p>
            <a:pPr>
              <a:spcBef>
                <a:spcPct val="50000"/>
              </a:spcBef>
            </a:pPr>
            <a:r>
              <a:rPr lang="es-ES_tradnl" sz="1200" b="1">
                <a:solidFill>
                  <a:srgbClr val="FF0000"/>
                </a:solidFill>
              </a:rPr>
              <a:t>generación P</a:t>
            </a:r>
            <a:endParaRPr lang="es-ES" sz="1200" b="1">
              <a:solidFill>
                <a:srgbClr val="FF0000"/>
              </a:solidFill>
            </a:endParaRPr>
          </a:p>
        </p:txBody>
      </p:sp>
      <p:sp>
        <p:nvSpPr>
          <p:cNvPr id="6163" name="Text Box 19"/>
          <p:cNvSpPr txBox="1">
            <a:spLocks noChangeArrowheads="1"/>
          </p:cNvSpPr>
          <p:nvPr/>
        </p:nvSpPr>
        <p:spPr bwMode="auto">
          <a:xfrm>
            <a:off x="0" y="2565400"/>
            <a:ext cx="1187450" cy="274638"/>
          </a:xfrm>
          <a:prstGeom prst="rect">
            <a:avLst/>
          </a:prstGeom>
          <a:noFill/>
          <a:ln w="9525">
            <a:noFill/>
            <a:miter lim="800000"/>
            <a:headEnd/>
            <a:tailEnd/>
          </a:ln>
          <a:effectLst/>
        </p:spPr>
        <p:txBody>
          <a:bodyPr>
            <a:spAutoFit/>
          </a:bodyPr>
          <a:lstStyle/>
          <a:p>
            <a:pPr>
              <a:spcBef>
                <a:spcPct val="50000"/>
              </a:spcBef>
            </a:pPr>
            <a:r>
              <a:rPr lang="es-ES_tradnl" sz="1200" b="1">
                <a:solidFill>
                  <a:srgbClr val="FF0000"/>
                </a:solidFill>
              </a:rPr>
              <a:t>generación P</a:t>
            </a:r>
            <a:endParaRPr lang="es-ES" sz="1200" b="1">
              <a:solidFill>
                <a:srgbClr val="FF0000"/>
              </a:solidFill>
            </a:endParaRPr>
          </a:p>
        </p:txBody>
      </p:sp>
      <p:sp>
        <p:nvSpPr>
          <p:cNvPr id="6164" name="Text Box 20"/>
          <p:cNvSpPr txBox="1">
            <a:spLocks noChangeArrowheads="1"/>
          </p:cNvSpPr>
          <p:nvPr/>
        </p:nvSpPr>
        <p:spPr bwMode="auto">
          <a:xfrm>
            <a:off x="6659562" y="6237288"/>
            <a:ext cx="2484437" cy="338554"/>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wrap="square">
            <a:spAutoFit/>
          </a:bodyPr>
          <a:lstStyle/>
          <a:p>
            <a:pPr>
              <a:spcBef>
                <a:spcPct val="50000"/>
              </a:spcBef>
            </a:pPr>
            <a:r>
              <a:rPr lang="es-ES_tradnl" sz="1600" b="1" dirty="0">
                <a:solidFill>
                  <a:srgbClr val="FF0000"/>
                </a:solidFill>
              </a:rPr>
              <a:t>generación F1 100% “AB</a:t>
            </a:r>
            <a:r>
              <a:rPr lang="es-ES_tradnl" sz="1200" b="1" dirty="0">
                <a:solidFill>
                  <a:srgbClr val="FF0000"/>
                </a:solidFill>
              </a:rPr>
              <a:t>”</a:t>
            </a:r>
            <a:endParaRPr lang="es-ES" sz="1200" b="1" dirty="0">
              <a:solidFill>
                <a:srgbClr val="FF0000"/>
              </a:solidFill>
            </a:endParaRPr>
          </a:p>
        </p:txBody>
      </p:sp>
      <p:sp>
        <p:nvSpPr>
          <p:cNvPr id="6165" name="Text Box 21"/>
          <p:cNvSpPr txBox="1">
            <a:spLocks noChangeArrowheads="1"/>
          </p:cNvSpPr>
          <p:nvPr/>
        </p:nvSpPr>
        <p:spPr bwMode="auto">
          <a:xfrm>
            <a:off x="5724525" y="5300663"/>
            <a:ext cx="1223963" cy="641350"/>
          </a:xfrm>
          <a:prstGeom prst="rect">
            <a:avLst/>
          </a:prstGeom>
          <a:solidFill>
            <a:schemeClr val="bg1"/>
          </a:solidFill>
          <a:ln w="9525">
            <a:noFill/>
            <a:miter lim="800000"/>
            <a:headEnd/>
            <a:tailEnd/>
          </a:ln>
          <a:effectLst/>
        </p:spPr>
        <p:txBody>
          <a:bodyPr>
            <a:spAutoFit/>
          </a:bodyPr>
          <a:lstStyle/>
          <a:p>
            <a:pPr>
              <a:spcBef>
                <a:spcPct val="50000"/>
              </a:spcBef>
            </a:pPr>
            <a:r>
              <a:rPr lang="es-ES_tradnl" b="1"/>
              <a:t>100% AaBb</a:t>
            </a:r>
            <a:endParaRPr lang="es-ES" b="1"/>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2"/>
          <a:srcRect/>
          <a:stretch>
            <a:fillRect/>
          </a:stretch>
        </p:blipFill>
        <p:spPr bwMode="auto">
          <a:xfrm>
            <a:off x="250825" y="2095500"/>
            <a:ext cx="8574088" cy="4762500"/>
          </a:xfrm>
          <a:prstGeom prst="rect">
            <a:avLst/>
          </a:prstGeom>
          <a:noFill/>
          <a:ln w="9525">
            <a:noFill/>
            <a:miter lim="800000"/>
            <a:headEnd/>
            <a:tailEnd/>
          </a:ln>
        </p:spPr>
      </p:pic>
      <p:sp>
        <p:nvSpPr>
          <p:cNvPr id="7174" name="Text Box 6"/>
          <p:cNvSpPr txBox="1">
            <a:spLocks noChangeArrowheads="1"/>
          </p:cNvSpPr>
          <p:nvPr/>
        </p:nvSpPr>
        <p:spPr bwMode="auto">
          <a:xfrm>
            <a:off x="1692275" y="2276475"/>
            <a:ext cx="935038" cy="366713"/>
          </a:xfrm>
          <a:prstGeom prst="rect">
            <a:avLst/>
          </a:prstGeom>
          <a:solidFill>
            <a:schemeClr val="bg1"/>
          </a:solidFill>
          <a:ln w="9525">
            <a:noFill/>
            <a:miter lim="800000"/>
            <a:headEnd/>
            <a:tailEnd/>
          </a:ln>
          <a:effectLst/>
        </p:spPr>
        <p:txBody>
          <a:bodyPr>
            <a:spAutoFit/>
          </a:bodyPr>
          <a:lstStyle/>
          <a:p>
            <a:pPr>
              <a:spcBef>
                <a:spcPct val="50000"/>
              </a:spcBef>
            </a:pPr>
            <a:r>
              <a:rPr lang="es-ES_tradnl" b="1"/>
              <a:t>AaBb</a:t>
            </a:r>
            <a:endParaRPr lang="es-ES" b="1"/>
          </a:p>
        </p:txBody>
      </p:sp>
      <p:sp>
        <p:nvSpPr>
          <p:cNvPr id="7175" name="Text Box 7"/>
          <p:cNvSpPr txBox="1">
            <a:spLocks noChangeArrowheads="1"/>
          </p:cNvSpPr>
          <p:nvPr/>
        </p:nvSpPr>
        <p:spPr bwMode="auto">
          <a:xfrm>
            <a:off x="7812088" y="2205038"/>
            <a:ext cx="935037" cy="366712"/>
          </a:xfrm>
          <a:prstGeom prst="rect">
            <a:avLst/>
          </a:prstGeom>
          <a:solidFill>
            <a:schemeClr val="bg1"/>
          </a:solidFill>
          <a:ln w="9525">
            <a:noFill/>
            <a:miter lim="800000"/>
            <a:headEnd/>
            <a:tailEnd/>
          </a:ln>
          <a:effectLst/>
        </p:spPr>
        <p:txBody>
          <a:bodyPr>
            <a:spAutoFit/>
          </a:bodyPr>
          <a:lstStyle/>
          <a:p>
            <a:pPr>
              <a:spcBef>
                <a:spcPct val="50000"/>
              </a:spcBef>
            </a:pPr>
            <a:r>
              <a:rPr lang="es-ES_tradnl" b="1"/>
              <a:t>AaBb</a:t>
            </a:r>
            <a:endParaRPr lang="es-ES" b="1"/>
          </a:p>
        </p:txBody>
      </p:sp>
      <p:sp>
        <p:nvSpPr>
          <p:cNvPr id="7191" name="Line 23"/>
          <p:cNvSpPr>
            <a:spLocks noChangeShapeType="1"/>
          </p:cNvSpPr>
          <p:nvPr/>
        </p:nvSpPr>
        <p:spPr bwMode="auto">
          <a:xfrm flipV="1">
            <a:off x="3203575" y="3860800"/>
            <a:ext cx="504825" cy="215900"/>
          </a:xfrm>
          <a:prstGeom prst="line">
            <a:avLst/>
          </a:prstGeom>
          <a:noFill/>
          <a:ln w="9525">
            <a:solidFill>
              <a:srgbClr val="008080"/>
            </a:solidFill>
            <a:round/>
            <a:headEnd/>
            <a:tailEnd type="triangle" w="med" len="med"/>
          </a:ln>
          <a:effectLst/>
        </p:spPr>
        <p:txBody>
          <a:bodyPr/>
          <a:lstStyle/>
          <a:p>
            <a:endParaRPr lang="es-ES"/>
          </a:p>
        </p:txBody>
      </p:sp>
      <p:sp>
        <p:nvSpPr>
          <p:cNvPr id="7192" name="Line 24"/>
          <p:cNvSpPr>
            <a:spLocks noChangeShapeType="1"/>
          </p:cNvSpPr>
          <p:nvPr/>
        </p:nvSpPr>
        <p:spPr bwMode="auto">
          <a:xfrm flipV="1">
            <a:off x="3203575" y="4076700"/>
            <a:ext cx="576263" cy="144463"/>
          </a:xfrm>
          <a:prstGeom prst="line">
            <a:avLst/>
          </a:prstGeom>
          <a:noFill/>
          <a:ln w="9525">
            <a:solidFill>
              <a:srgbClr val="008080"/>
            </a:solidFill>
            <a:round/>
            <a:headEnd/>
            <a:tailEnd type="triangle" w="med" len="med"/>
          </a:ln>
          <a:effectLst/>
        </p:spPr>
        <p:txBody>
          <a:bodyPr/>
          <a:lstStyle/>
          <a:p>
            <a:endParaRPr lang="es-ES"/>
          </a:p>
        </p:txBody>
      </p:sp>
      <p:sp>
        <p:nvSpPr>
          <p:cNvPr id="7193" name="Line 25"/>
          <p:cNvSpPr>
            <a:spLocks noChangeShapeType="1"/>
          </p:cNvSpPr>
          <p:nvPr/>
        </p:nvSpPr>
        <p:spPr bwMode="auto">
          <a:xfrm flipV="1">
            <a:off x="3203575" y="4365625"/>
            <a:ext cx="576263" cy="0"/>
          </a:xfrm>
          <a:prstGeom prst="line">
            <a:avLst/>
          </a:prstGeom>
          <a:noFill/>
          <a:ln w="9525">
            <a:solidFill>
              <a:srgbClr val="008080"/>
            </a:solidFill>
            <a:round/>
            <a:headEnd/>
            <a:tailEnd type="triangle" w="med" len="med"/>
          </a:ln>
          <a:effectLst/>
        </p:spPr>
        <p:txBody>
          <a:bodyPr/>
          <a:lstStyle/>
          <a:p>
            <a:endParaRPr lang="es-ES"/>
          </a:p>
        </p:txBody>
      </p:sp>
      <p:sp>
        <p:nvSpPr>
          <p:cNvPr id="7194" name="Line 26"/>
          <p:cNvSpPr>
            <a:spLocks noChangeShapeType="1"/>
          </p:cNvSpPr>
          <p:nvPr/>
        </p:nvSpPr>
        <p:spPr bwMode="auto">
          <a:xfrm flipV="1">
            <a:off x="3132138" y="4508500"/>
            <a:ext cx="576262" cy="0"/>
          </a:xfrm>
          <a:prstGeom prst="line">
            <a:avLst/>
          </a:prstGeom>
          <a:noFill/>
          <a:ln w="9525">
            <a:solidFill>
              <a:srgbClr val="008080"/>
            </a:solidFill>
            <a:round/>
            <a:headEnd/>
            <a:tailEnd type="triangle" w="med" len="med"/>
          </a:ln>
          <a:effectLst/>
        </p:spPr>
        <p:txBody>
          <a:bodyPr/>
          <a:lstStyle/>
          <a:p>
            <a:endParaRPr lang="es-ES"/>
          </a:p>
        </p:txBody>
      </p:sp>
      <p:sp>
        <p:nvSpPr>
          <p:cNvPr id="7195" name="Text Box 27"/>
          <p:cNvSpPr txBox="1">
            <a:spLocks noChangeArrowheads="1"/>
          </p:cNvSpPr>
          <p:nvPr/>
        </p:nvSpPr>
        <p:spPr bwMode="auto">
          <a:xfrm>
            <a:off x="3708400" y="3644900"/>
            <a:ext cx="719138" cy="304800"/>
          </a:xfrm>
          <a:prstGeom prst="rect">
            <a:avLst/>
          </a:prstGeom>
          <a:solidFill>
            <a:schemeClr val="bg1"/>
          </a:solidFill>
          <a:ln w="9525">
            <a:noFill/>
            <a:miter lim="800000"/>
            <a:headEnd/>
            <a:tailEnd/>
          </a:ln>
          <a:effectLst/>
        </p:spPr>
        <p:txBody>
          <a:bodyPr>
            <a:spAutoFit/>
          </a:bodyPr>
          <a:lstStyle/>
          <a:p>
            <a:pPr>
              <a:spcBef>
                <a:spcPct val="50000"/>
              </a:spcBef>
            </a:pPr>
            <a:r>
              <a:rPr lang="es-ES_tradnl" sz="1400" b="1"/>
              <a:t>AB</a:t>
            </a:r>
            <a:endParaRPr lang="es-ES" sz="1400" b="1"/>
          </a:p>
        </p:txBody>
      </p:sp>
      <p:sp>
        <p:nvSpPr>
          <p:cNvPr id="7196" name="Text Box 28"/>
          <p:cNvSpPr txBox="1">
            <a:spLocks noChangeArrowheads="1"/>
          </p:cNvSpPr>
          <p:nvPr/>
        </p:nvSpPr>
        <p:spPr bwMode="auto">
          <a:xfrm>
            <a:off x="3924300" y="3860800"/>
            <a:ext cx="719138" cy="304800"/>
          </a:xfrm>
          <a:prstGeom prst="rect">
            <a:avLst/>
          </a:prstGeom>
          <a:solidFill>
            <a:schemeClr val="bg1"/>
          </a:solidFill>
          <a:ln w="9525">
            <a:noFill/>
            <a:miter lim="800000"/>
            <a:headEnd/>
            <a:tailEnd/>
          </a:ln>
          <a:effectLst/>
        </p:spPr>
        <p:txBody>
          <a:bodyPr>
            <a:spAutoFit/>
          </a:bodyPr>
          <a:lstStyle/>
          <a:p>
            <a:pPr>
              <a:spcBef>
                <a:spcPct val="50000"/>
              </a:spcBef>
            </a:pPr>
            <a:r>
              <a:rPr lang="es-ES_tradnl" sz="1400" b="1"/>
              <a:t>Ab</a:t>
            </a:r>
            <a:endParaRPr lang="es-ES" sz="1400" b="1"/>
          </a:p>
        </p:txBody>
      </p:sp>
      <p:sp>
        <p:nvSpPr>
          <p:cNvPr id="7197" name="Text Box 29"/>
          <p:cNvSpPr txBox="1">
            <a:spLocks noChangeArrowheads="1"/>
          </p:cNvSpPr>
          <p:nvPr/>
        </p:nvSpPr>
        <p:spPr bwMode="auto">
          <a:xfrm>
            <a:off x="4067175" y="4149725"/>
            <a:ext cx="719138" cy="304800"/>
          </a:xfrm>
          <a:prstGeom prst="rect">
            <a:avLst/>
          </a:prstGeom>
          <a:solidFill>
            <a:schemeClr val="bg1"/>
          </a:solidFill>
          <a:ln w="9525">
            <a:noFill/>
            <a:miter lim="800000"/>
            <a:headEnd/>
            <a:tailEnd/>
          </a:ln>
          <a:effectLst/>
        </p:spPr>
        <p:txBody>
          <a:bodyPr>
            <a:spAutoFit/>
          </a:bodyPr>
          <a:lstStyle/>
          <a:p>
            <a:pPr>
              <a:spcBef>
                <a:spcPct val="50000"/>
              </a:spcBef>
            </a:pPr>
            <a:r>
              <a:rPr lang="es-ES_tradnl" sz="1400" b="1"/>
              <a:t>aB</a:t>
            </a:r>
            <a:endParaRPr lang="es-ES" sz="1400" b="1"/>
          </a:p>
        </p:txBody>
      </p:sp>
      <p:sp>
        <p:nvSpPr>
          <p:cNvPr id="7198" name="Text Box 30"/>
          <p:cNvSpPr txBox="1">
            <a:spLocks noChangeArrowheads="1"/>
          </p:cNvSpPr>
          <p:nvPr/>
        </p:nvSpPr>
        <p:spPr bwMode="auto">
          <a:xfrm>
            <a:off x="3779838" y="4437063"/>
            <a:ext cx="719137" cy="304800"/>
          </a:xfrm>
          <a:prstGeom prst="rect">
            <a:avLst/>
          </a:prstGeom>
          <a:solidFill>
            <a:schemeClr val="bg1"/>
          </a:solidFill>
          <a:ln w="9525">
            <a:noFill/>
            <a:miter lim="800000"/>
            <a:headEnd/>
            <a:tailEnd/>
          </a:ln>
          <a:effectLst/>
        </p:spPr>
        <p:txBody>
          <a:bodyPr>
            <a:spAutoFit/>
          </a:bodyPr>
          <a:lstStyle/>
          <a:p>
            <a:pPr>
              <a:spcBef>
                <a:spcPct val="50000"/>
              </a:spcBef>
            </a:pPr>
            <a:r>
              <a:rPr lang="es-ES_tradnl" sz="1400" b="1"/>
              <a:t>ab</a:t>
            </a:r>
            <a:endParaRPr lang="es-ES" sz="1400" b="1"/>
          </a:p>
        </p:txBody>
      </p:sp>
      <p:sp>
        <p:nvSpPr>
          <p:cNvPr id="7199" name="Text Box 31"/>
          <p:cNvSpPr txBox="1">
            <a:spLocks noChangeArrowheads="1"/>
          </p:cNvSpPr>
          <p:nvPr/>
        </p:nvSpPr>
        <p:spPr bwMode="auto">
          <a:xfrm>
            <a:off x="5219700" y="3933825"/>
            <a:ext cx="719138" cy="304800"/>
          </a:xfrm>
          <a:prstGeom prst="rect">
            <a:avLst/>
          </a:prstGeom>
          <a:solidFill>
            <a:schemeClr val="bg1"/>
          </a:solidFill>
          <a:ln w="9525">
            <a:noFill/>
            <a:miter lim="800000"/>
            <a:headEnd/>
            <a:tailEnd/>
          </a:ln>
          <a:effectLst/>
        </p:spPr>
        <p:txBody>
          <a:bodyPr>
            <a:spAutoFit/>
          </a:bodyPr>
          <a:lstStyle/>
          <a:p>
            <a:pPr>
              <a:spcBef>
                <a:spcPct val="50000"/>
              </a:spcBef>
            </a:pPr>
            <a:r>
              <a:rPr lang="es-ES_tradnl" sz="1400" b="1"/>
              <a:t>AB</a:t>
            </a:r>
            <a:endParaRPr lang="es-ES" sz="1400" b="1"/>
          </a:p>
        </p:txBody>
      </p:sp>
      <p:sp>
        <p:nvSpPr>
          <p:cNvPr id="7200" name="Text Box 32"/>
          <p:cNvSpPr txBox="1">
            <a:spLocks noChangeArrowheads="1"/>
          </p:cNvSpPr>
          <p:nvPr/>
        </p:nvSpPr>
        <p:spPr bwMode="auto">
          <a:xfrm>
            <a:off x="4859338" y="4149725"/>
            <a:ext cx="719137" cy="304800"/>
          </a:xfrm>
          <a:prstGeom prst="rect">
            <a:avLst/>
          </a:prstGeom>
          <a:solidFill>
            <a:schemeClr val="bg1"/>
          </a:solidFill>
          <a:ln w="9525">
            <a:noFill/>
            <a:miter lim="800000"/>
            <a:headEnd/>
            <a:tailEnd/>
          </a:ln>
          <a:effectLst/>
        </p:spPr>
        <p:txBody>
          <a:bodyPr>
            <a:spAutoFit/>
          </a:bodyPr>
          <a:lstStyle/>
          <a:p>
            <a:pPr>
              <a:spcBef>
                <a:spcPct val="50000"/>
              </a:spcBef>
            </a:pPr>
            <a:r>
              <a:rPr lang="es-ES_tradnl" sz="1400" b="1"/>
              <a:t>Ab</a:t>
            </a:r>
            <a:endParaRPr lang="es-ES" sz="1400" b="1"/>
          </a:p>
        </p:txBody>
      </p:sp>
      <p:sp>
        <p:nvSpPr>
          <p:cNvPr id="7201" name="Text Box 33"/>
          <p:cNvSpPr txBox="1">
            <a:spLocks noChangeArrowheads="1"/>
          </p:cNvSpPr>
          <p:nvPr/>
        </p:nvSpPr>
        <p:spPr bwMode="auto">
          <a:xfrm>
            <a:off x="4859338" y="4437063"/>
            <a:ext cx="719137" cy="304800"/>
          </a:xfrm>
          <a:prstGeom prst="rect">
            <a:avLst/>
          </a:prstGeom>
          <a:solidFill>
            <a:schemeClr val="bg1"/>
          </a:solidFill>
          <a:ln w="9525">
            <a:noFill/>
            <a:miter lim="800000"/>
            <a:headEnd/>
            <a:tailEnd/>
          </a:ln>
          <a:effectLst/>
        </p:spPr>
        <p:txBody>
          <a:bodyPr>
            <a:spAutoFit/>
          </a:bodyPr>
          <a:lstStyle/>
          <a:p>
            <a:pPr>
              <a:spcBef>
                <a:spcPct val="50000"/>
              </a:spcBef>
            </a:pPr>
            <a:r>
              <a:rPr lang="es-ES_tradnl" sz="1400" b="1"/>
              <a:t>aB</a:t>
            </a:r>
            <a:endParaRPr lang="es-ES" sz="1400" b="1"/>
          </a:p>
        </p:txBody>
      </p:sp>
      <p:sp>
        <p:nvSpPr>
          <p:cNvPr id="7202" name="Text Box 34"/>
          <p:cNvSpPr txBox="1">
            <a:spLocks noChangeArrowheads="1"/>
          </p:cNvSpPr>
          <p:nvPr/>
        </p:nvSpPr>
        <p:spPr bwMode="auto">
          <a:xfrm>
            <a:off x="5292725" y="4652963"/>
            <a:ext cx="719138" cy="304800"/>
          </a:xfrm>
          <a:prstGeom prst="rect">
            <a:avLst/>
          </a:prstGeom>
          <a:solidFill>
            <a:schemeClr val="bg1"/>
          </a:solidFill>
          <a:ln w="9525">
            <a:noFill/>
            <a:miter lim="800000"/>
            <a:headEnd/>
            <a:tailEnd/>
          </a:ln>
          <a:effectLst/>
        </p:spPr>
        <p:txBody>
          <a:bodyPr>
            <a:spAutoFit/>
          </a:bodyPr>
          <a:lstStyle/>
          <a:p>
            <a:pPr>
              <a:spcBef>
                <a:spcPct val="50000"/>
              </a:spcBef>
            </a:pPr>
            <a:r>
              <a:rPr lang="es-ES_tradnl" sz="1400" b="1"/>
              <a:t>ab</a:t>
            </a:r>
            <a:endParaRPr lang="es-ES" sz="1400" b="1"/>
          </a:p>
        </p:txBody>
      </p:sp>
      <p:sp>
        <p:nvSpPr>
          <p:cNvPr id="7204" name="Line 36"/>
          <p:cNvSpPr>
            <a:spLocks noChangeShapeType="1"/>
          </p:cNvSpPr>
          <p:nvPr/>
        </p:nvSpPr>
        <p:spPr bwMode="auto">
          <a:xfrm flipH="1" flipV="1">
            <a:off x="5651500" y="4076700"/>
            <a:ext cx="360363" cy="73025"/>
          </a:xfrm>
          <a:prstGeom prst="line">
            <a:avLst/>
          </a:prstGeom>
          <a:noFill/>
          <a:ln w="9525">
            <a:solidFill>
              <a:srgbClr val="008080"/>
            </a:solidFill>
            <a:round/>
            <a:headEnd/>
            <a:tailEnd type="triangle" w="med" len="med"/>
          </a:ln>
          <a:effectLst/>
        </p:spPr>
        <p:txBody>
          <a:bodyPr/>
          <a:lstStyle/>
          <a:p>
            <a:endParaRPr lang="es-ES"/>
          </a:p>
        </p:txBody>
      </p:sp>
      <p:sp>
        <p:nvSpPr>
          <p:cNvPr id="7205" name="Line 37"/>
          <p:cNvSpPr>
            <a:spLocks noChangeShapeType="1"/>
          </p:cNvSpPr>
          <p:nvPr/>
        </p:nvSpPr>
        <p:spPr bwMode="auto">
          <a:xfrm flipH="1">
            <a:off x="5219700" y="4292600"/>
            <a:ext cx="792163" cy="73025"/>
          </a:xfrm>
          <a:prstGeom prst="line">
            <a:avLst/>
          </a:prstGeom>
          <a:noFill/>
          <a:ln w="9525">
            <a:solidFill>
              <a:srgbClr val="008080"/>
            </a:solidFill>
            <a:round/>
            <a:headEnd/>
            <a:tailEnd type="triangle" w="med" len="med"/>
          </a:ln>
          <a:effectLst/>
        </p:spPr>
        <p:txBody>
          <a:bodyPr/>
          <a:lstStyle/>
          <a:p>
            <a:endParaRPr lang="es-ES"/>
          </a:p>
        </p:txBody>
      </p:sp>
      <p:sp>
        <p:nvSpPr>
          <p:cNvPr id="7206" name="Line 38"/>
          <p:cNvSpPr>
            <a:spLocks noChangeShapeType="1"/>
          </p:cNvSpPr>
          <p:nvPr/>
        </p:nvSpPr>
        <p:spPr bwMode="auto">
          <a:xfrm flipH="1">
            <a:off x="5292725" y="4365625"/>
            <a:ext cx="863600" cy="287338"/>
          </a:xfrm>
          <a:prstGeom prst="line">
            <a:avLst/>
          </a:prstGeom>
          <a:noFill/>
          <a:ln w="9525">
            <a:solidFill>
              <a:srgbClr val="008080"/>
            </a:solidFill>
            <a:round/>
            <a:headEnd/>
            <a:tailEnd type="triangle" w="med" len="med"/>
          </a:ln>
          <a:effectLst/>
        </p:spPr>
        <p:txBody>
          <a:bodyPr/>
          <a:lstStyle/>
          <a:p>
            <a:endParaRPr lang="es-ES"/>
          </a:p>
        </p:txBody>
      </p:sp>
      <p:sp>
        <p:nvSpPr>
          <p:cNvPr id="7207" name="Line 39"/>
          <p:cNvSpPr>
            <a:spLocks noChangeShapeType="1"/>
          </p:cNvSpPr>
          <p:nvPr/>
        </p:nvSpPr>
        <p:spPr bwMode="auto">
          <a:xfrm flipH="1">
            <a:off x="5651500" y="4508500"/>
            <a:ext cx="576263" cy="288925"/>
          </a:xfrm>
          <a:prstGeom prst="line">
            <a:avLst/>
          </a:prstGeom>
          <a:noFill/>
          <a:ln w="9525">
            <a:solidFill>
              <a:srgbClr val="008080"/>
            </a:solidFill>
            <a:round/>
            <a:headEnd/>
            <a:tailEnd type="triangle" w="med" len="med"/>
          </a:ln>
          <a:effectLst/>
        </p:spPr>
        <p:txBody>
          <a:bodyPr/>
          <a:lstStyle/>
          <a:p>
            <a:endParaRPr lang="es-ES"/>
          </a:p>
        </p:txBody>
      </p:sp>
      <p:sp>
        <p:nvSpPr>
          <p:cNvPr id="7208" name="Text Box 40"/>
          <p:cNvSpPr txBox="1">
            <a:spLocks noChangeArrowheads="1"/>
          </p:cNvSpPr>
          <p:nvPr/>
        </p:nvSpPr>
        <p:spPr bwMode="auto">
          <a:xfrm>
            <a:off x="0" y="2565400"/>
            <a:ext cx="1368425" cy="274638"/>
          </a:xfrm>
          <a:prstGeom prst="rect">
            <a:avLst/>
          </a:prstGeom>
          <a:noFill/>
          <a:ln w="9525">
            <a:noFill/>
            <a:miter lim="800000"/>
            <a:headEnd/>
            <a:tailEnd/>
          </a:ln>
          <a:effectLst/>
        </p:spPr>
        <p:txBody>
          <a:bodyPr>
            <a:spAutoFit/>
          </a:bodyPr>
          <a:lstStyle/>
          <a:p>
            <a:pPr>
              <a:spcBef>
                <a:spcPct val="50000"/>
              </a:spcBef>
            </a:pPr>
            <a:r>
              <a:rPr lang="es-ES_tradnl" sz="1200" b="1">
                <a:solidFill>
                  <a:srgbClr val="FF0000"/>
                </a:solidFill>
              </a:rPr>
              <a:t>generación F1 </a:t>
            </a:r>
            <a:endParaRPr lang="es-ES" sz="1200" b="1">
              <a:solidFill>
                <a:srgbClr val="FF0000"/>
              </a:solidFill>
            </a:endParaRPr>
          </a:p>
        </p:txBody>
      </p:sp>
      <p:sp>
        <p:nvSpPr>
          <p:cNvPr id="7209" name="Text Box 41"/>
          <p:cNvSpPr txBox="1">
            <a:spLocks noChangeArrowheads="1"/>
          </p:cNvSpPr>
          <p:nvPr/>
        </p:nvSpPr>
        <p:spPr bwMode="auto">
          <a:xfrm>
            <a:off x="0" y="4292600"/>
            <a:ext cx="1368425" cy="274638"/>
          </a:xfrm>
          <a:prstGeom prst="rect">
            <a:avLst/>
          </a:prstGeom>
          <a:noFill/>
          <a:ln w="9525">
            <a:noFill/>
            <a:miter lim="800000"/>
            <a:headEnd/>
            <a:tailEnd/>
          </a:ln>
          <a:effectLst/>
        </p:spPr>
        <p:txBody>
          <a:bodyPr>
            <a:spAutoFit/>
          </a:bodyPr>
          <a:lstStyle/>
          <a:p>
            <a:pPr>
              <a:spcBef>
                <a:spcPct val="50000"/>
              </a:spcBef>
            </a:pPr>
            <a:r>
              <a:rPr lang="es-ES_tradnl" sz="1200" b="1">
                <a:solidFill>
                  <a:srgbClr val="FF0000"/>
                </a:solidFill>
              </a:rPr>
              <a:t>generación F1 </a:t>
            </a:r>
            <a:endParaRPr lang="es-ES" sz="1200" b="1">
              <a:solidFill>
                <a:srgbClr val="FF0000"/>
              </a:solidFill>
            </a:endParaRPr>
          </a:p>
        </p:txBody>
      </p:sp>
      <p:sp>
        <p:nvSpPr>
          <p:cNvPr id="7210" name="Text Box 42"/>
          <p:cNvSpPr txBox="1">
            <a:spLocks noChangeArrowheads="1"/>
          </p:cNvSpPr>
          <p:nvPr/>
        </p:nvSpPr>
        <p:spPr bwMode="auto">
          <a:xfrm>
            <a:off x="2051050" y="5084763"/>
            <a:ext cx="2482850" cy="1373187"/>
          </a:xfrm>
          <a:prstGeom prst="rect">
            <a:avLst/>
          </a:prstGeom>
          <a:noFill/>
          <a:ln w="9525">
            <a:noFill/>
            <a:miter lim="800000"/>
            <a:headEnd/>
            <a:tailEnd/>
          </a:ln>
          <a:effectLst/>
        </p:spPr>
        <p:txBody>
          <a:bodyPr>
            <a:spAutoFit/>
          </a:bodyPr>
          <a:lstStyle/>
          <a:p>
            <a:pPr>
              <a:spcBef>
                <a:spcPct val="50000"/>
              </a:spcBef>
            </a:pPr>
            <a:r>
              <a:rPr lang="es-ES_tradnl" sz="1200" b="1">
                <a:solidFill>
                  <a:srgbClr val="FF0000"/>
                </a:solidFill>
              </a:rPr>
              <a:t>generación F2:</a:t>
            </a:r>
          </a:p>
          <a:p>
            <a:pPr>
              <a:spcBef>
                <a:spcPct val="50000"/>
              </a:spcBef>
            </a:pPr>
            <a:r>
              <a:rPr lang="es-ES_tradnl" sz="1200" b="1">
                <a:solidFill>
                  <a:schemeClr val="accent2"/>
                </a:solidFill>
              </a:rPr>
              <a:t>9 amarillos-lisos</a:t>
            </a:r>
          </a:p>
          <a:p>
            <a:pPr>
              <a:spcBef>
                <a:spcPct val="50000"/>
              </a:spcBef>
            </a:pPr>
            <a:r>
              <a:rPr lang="es-ES_tradnl" sz="1200" b="1">
                <a:solidFill>
                  <a:schemeClr val="accent2"/>
                </a:solidFill>
              </a:rPr>
              <a:t>3 amarillos-rugosos</a:t>
            </a:r>
          </a:p>
          <a:p>
            <a:pPr>
              <a:spcBef>
                <a:spcPct val="50000"/>
              </a:spcBef>
            </a:pPr>
            <a:r>
              <a:rPr lang="es-ES_tradnl" sz="1200" b="1">
                <a:solidFill>
                  <a:schemeClr val="accent2"/>
                </a:solidFill>
              </a:rPr>
              <a:t>3 verdes-lisos</a:t>
            </a:r>
          </a:p>
          <a:p>
            <a:pPr>
              <a:spcBef>
                <a:spcPct val="50000"/>
              </a:spcBef>
            </a:pPr>
            <a:r>
              <a:rPr lang="es-ES_tradnl" sz="1200" b="1">
                <a:solidFill>
                  <a:schemeClr val="accent2"/>
                </a:solidFill>
              </a:rPr>
              <a:t>1 verdes-rugosos</a:t>
            </a:r>
            <a:endParaRPr lang="es-ES" sz="1200" b="1">
              <a:solidFill>
                <a:schemeClr val="accent2"/>
              </a:solidFill>
            </a:endParaRPr>
          </a:p>
        </p:txBody>
      </p:sp>
      <p:sp>
        <p:nvSpPr>
          <p:cNvPr id="7211" name="Text Box 43"/>
          <p:cNvSpPr txBox="1">
            <a:spLocks noChangeArrowheads="1"/>
          </p:cNvSpPr>
          <p:nvPr/>
        </p:nvSpPr>
        <p:spPr bwMode="auto">
          <a:xfrm>
            <a:off x="179388" y="6453188"/>
            <a:ext cx="4824412" cy="366712"/>
          </a:xfrm>
          <a:prstGeom prst="rect">
            <a:avLst/>
          </a:prstGeom>
          <a:solidFill>
            <a:schemeClr val="bg1"/>
          </a:solidFill>
          <a:ln w="9525">
            <a:noFill/>
            <a:miter lim="800000"/>
            <a:headEnd/>
            <a:tailEnd/>
          </a:ln>
          <a:effectLst/>
        </p:spPr>
        <p:txBody>
          <a:bodyPr>
            <a:spAutoFit/>
          </a:bodyPr>
          <a:lstStyle/>
          <a:p>
            <a:pPr>
              <a:spcBef>
                <a:spcPct val="50000"/>
              </a:spcBef>
            </a:pPr>
            <a:endParaRPr lang="es-ES"/>
          </a:p>
        </p:txBody>
      </p:sp>
      <p:sp>
        <p:nvSpPr>
          <p:cNvPr id="7212" name="Text Box 44"/>
          <p:cNvSpPr txBox="1">
            <a:spLocks noChangeArrowheads="1"/>
          </p:cNvSpPr>
          <p:nvPr/>
        </p:nvSpPr>
        <p:spPr bwMode="auto">
          <a:xfrm>
            <a:off x="5435600" y="5445125"/>
            <a:ext cx="2376488" cy="549275"/>
          </a:xfrm>
          <a:prstGeom prst="rect">
            <a:avLst/>
          </a:prstGeom>
          <a:noFill/>
          <a:ln w="9525">
            <a:noFill/>
            <a:miter lim="800000"/>
            <a:headEnd/>
            <a:tailEnd/>
          </a:ln>
          <a:effectLst/>
        </p:spPr>
        <p:txBody>
          <a:bodyPr>
            <a:spAutoFit/>
          </a:bodyPr>
          <a:lstStyle/>
          <a:p>
            <a:pPr>
              <a:spcBef>
                <a:spcPct val="50000"/>
              </a:spcBef>
            </a:pPr>
            <a:r>
              <a:rPr lang="es-ES_tradnl" sz="1200" b="1">
                <a:solidFill>
                  <a:srgbClr val="FF0000"/>
                </a:solidFill>
              </a:rPr>
              <a:t>generación F2: </a:t>
            </a:r>
          </a:p>
          <a:p>
            <a:pPr>
              <a:spcBef>
                <a:spcPct val="50000"/>
              </a:spcBef>
            </a:pPr>
            <a:r>
              <a:rPr lang="es-ES_tradnl" sz="1200" b="1">
                <a:solidFill>
                  <a:srgbClr val="FF0000"/>
                </a:solidFill>
              </a:rPr>
              <a:t>9 “AB” 3”Ab” 3”aB” 1 “ab”</a:t>
            </a:r>
            <a:endParaRPr lang="es-ES" sz="1200"/>
          </a:p>
        </p:txBody>
      </p:sp>
      <p:sp>
        <p:nvSpPr>
          <p:cNvPr id="7213" name="Text Box 45"/>
          <p:cNvSpPr txBox="1">
            <a:spLocks noChangeArrowheads="1"/>
          </p:cNvSpPr>
          <p:nvPr/>
        </p:nvSpPr>
        <p:spPr bwMode="auto">
          <a:xfrm>
            <a:off x="323850" y="549275"/>
            <a:ext cx="8820150" cy="1739900"/>
          </a:xfrm>
          <a:prstGeom prst="rect">
            <a:avLst/>
          </a:prstGeom>
          <a:noFill/>
          <a:ln w="9525">
            <a:noFill/>
            <a:miter lim="800000"/>
            <a:headEnd/>
            <a:tailEnd/>
          </a:ln>
          <a:effectLst/>
        </p:spPr>
        <p:txBody>
          <a:bodyPr>
            <a:spAutoFit/>
          </a:bodyPr>
          <a:lstStyle/>
          <a:p>
            <a:r>
              <a:rPr lang="es-ES_tradnl" b="1" u="sng"/>
              <a:t>Tercera Ley o "ley de la Independencia".</a:t>
            </a:r>
            <a:endParaRPr lang="es-ES_tradnl" b="1"/>
          </a:p>
          <a:p>
            <a:r>
              <a:rPr lang="es-ES_tradnl" b="1">
                <a:solidFill>
                  <a:schemeClr val="accent2"/>
                </a:solidFill>
              </a:rPr>
              <a:t>"Durante la formación de los granos de polen y óvulos de un </a:t>
            </a:r>
            <a:r>
              <a:rPr lang="es-ES_tradnl" b="1" u="sng">
                <a:solidFill>
                  <a:schemeClr val="accent2"/>
                </a:solidFill>
              </a:rPr>
              <a:t>dihíbrido</a:t>
            </a:r>
            <a:r>
              <a:rPr lang="es-ES_tradnl" b="1">
                <a:solidFill>
                  <a:schemeClr val="accent2"/>
                </a:solidFill>
              </a:rPr>
              <a:t> (híbrido para dos caracteres), la disyunción, separación o segregación de partículas de un carácter es independiente de la disyunción, separación o segregación de partículas de otro carácter, heredándose ambos caracteres de forma independiente"</a:t>
            </a:r>
            <a:r>
              <a:rPr lang="es-ES_tradnl">
                <a:solidFill>
                  <a:schemeClr val="accent2"/>
                </a:solidFill>
              </a:rPr>
              <a:t> </a:t>
            </a:r>
            <a:endParaRPr lang="es-ES">
              <a:solidFill>
                <a:schemeClr val="accent2"/>
              </a:solidFill>
            </a:endParaRPr>
          </a:p>
        </p:txBody>
      </p:sp>
      <p:pic>
        <p:nvPicPr>
          <p:cNvPr id="7214" name="Picture 46"/>
          <p:cNvPicPr>
            <a:picLocks noChangeAspect="1" noChangeArrowheads="1"/>
          </p:cNvPicPr>
          <p:nvPr/>
        </p:nvPicPr>
        <p:blipFill>
          <a:blip r:embed="rId3"/>
          <a:srcRect/>
          <a:stretch>
            <a:fillRect/>
          </a:stretch>
        </p:blipFill>
        <p:spPr bwMode="auto">
          <a:xfrm>
            <a:off x="5580063" y="5964238"/>
            <a:ext cx="1512887" cy="89376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457200" y="274638"/>
            <a:ext cx="5043494" cy="1143000"/>
          </a:xfrm>
        </p:spPr>
        <p:txBody>
          <a:bodyPr/>
          <a:lstStyle/>
          <a:p>
            <a:r>
              <a:rPr lang="en-US" b="1" dirty="0">
                <a:latin typeface="Garamond" pitchFamily="18" charset="0"/>
              </a:rPr>
              <a:t>Introducción</a:t>
            </a:r>
          </a:p>
        </p:txBody>
      </p:sp>
      <p:sp>
        <p:nvSpPr>
          <p:cNvPr id="77827" name="Rectangle 3"/>
          <p:cNvSpPr>
            <a:spLocks noGrp="1" noChangeArrowheads="1"/>
          </p:cNvSpPr>
          <p:nvPr>
            <p:ph type="body" idx="1"/>
          </p:nvPr>
        </p:nvSpPr>
        <p:spPr>
          <a:xfrm>
            <a:off x="285720" y="1785926"/>
            <a:ext cx="4929223" cy="4214842"/>
          </a:xfrm>
        </p:spPr>
        <p:style>
          <a:lnRef idx="2">
            <a:schemeClr val="accent4"/>
          </a:lnRef>
          <a:fillRef idx="1">
            <a:schemeClr val="lt1"/>
          </a:fillRef>
          <a:effectRef idx="0">
            <a:schemeClr val="accent4"/>
          </a:effectRef>
          <a:fontRef idx="minor">
            <a:schemeClr val="dk1"/>
          </a:fontRef>
        </p:style>
        <p:txBody>
          <a:bodyPr/>
          <a:lstStyle/>
          <a:p>
            <a:pPr>
              <a:lnSpc>
                <a:spcPct val="90000"/>
              </a:lnSpc>
            </a:pPr>
            <a:r>
              <a:rPr lang="en-US" sz="2800" dirty="0">
                <a:latin typeface="Garamond" pitchFamily="18" charset="0"/>
              </a:rPr>
              <a:t>La genética </a:t>
            </a:r>
            <a:r>
              <a:rPr lang="en-US" sz="2800" dirty="0" err="1">
                <a:latin typeface="Garamond" pitchFamily="18" charset="0"/>
              </a:rPr>
              <a:t>es</a:t>
            </a:r>
            <a:r>
              <a:rPr lang="en-US" sz="2800" dirty="0">
                <a:latin typeface="Garamond" pitchFamily="18" charset="0"/>
              </a:rPr>
              <a:t> la </a:t>
            </a:r>
            <a:r>
              <a:rPr lang="en-US" sz="2800" dirty="0" err="1">
                <a:latin typeface="Garamond" pitchFamily="18" charset="0"/>
              </a:rPr>
              <a:t>ciencia</a:t>
            </a:r>
            <a:r>
              <a:rPr lang="en-US" sz="2800" dirty="0">
                <a:latin typeface="Garamond" pitchFamily="18" charset="0"/>
              </a:rPr>
              <a:t> </a:t>
            </a:r>
            <a:r>
              <a:rPr lang="en-US" sz="2800" dirty="0" err="1">
                <a:latin typeface="Garamond" pitchFamily="18" charset="0"/>
              </a:rPr>
              <a:t>que</a:t>
            </a:r>
            <a:r>
              <a:rPr lang="en-US" sz="2800" dirty="0">
                <a:latin typeface="Garamond" pitchFamily="18" charset="0"/>
              </a:rPr>
              <a:t> </a:t>
            </a:r>
            <a:r>
              <a:rPr lang="en-US" sz="2800" dirty="0" err="1">
                <a:latin typeface="Garamond" pitchFamily="18" charset="0"/>
              </a:rPr>
              <a:t>estudia</a:t>
            </a:r>
            <a:r>
              <a:rPr lang="en-US" sz="2800" dirty="0">
                <a:latin typeface="Garamond" pitchFamily="18" charset="0"/>
              </a:rPr>
              <a:t> </a:t>
            </a:r>
            <a:r>
              <a:rPr lang="en-US" sz="2800" dirty="0" err="1">
                <a:latin typeface="Garamond" pitchFamily="18" charset="0"/>
              </a:rPr>
              <a:t>como</a:t>
            </a:r>
            <a:r>
              <a:rPr lang="en-US" sz="2800" dirty="0">
                <a:latin typeface="Garamond" pitchFamily="18" charset="0"/>
              </a:rPr>
              <a:t> se </a:t>
            </a:r>
            <a:r>
              <a:rPr lang="en-US" sz="2800" dirty="0" err="1">
                <a:latin typeface="Garamond" pitchFamily="18" charset="0"/>
              </a:rPr>
              <a:t>transmiten</a:t>
            </a:r>
            <a:r>
              <a:rPr lang="en-US" sz="2800" dirty="0">
                <a:latin typeface="Garamond" pitchFamily="18" charset="0"/>
              </a:rPr>
              <a:t> </a:t>
            </a:r>
            <a:r>
              <a:rPr lang="en-US" sz="2800" dirty="0" err="1">
                <a:latin typeface="Garamond" pitchFamily="18" charset="0"/>
              </a:rPr>
              <a:t>las</a:t>
            </a:r>
            <a:r>
              <a:rPr lang="en-US" sz="2800" dirty="0">
                <a:latin typeface="Garamond" pitchFamily="18" charset="0"/>
              </a:rPr>
              <a:t> características de generación en generación.</a:t>
            </a:r>
          </a:p>
          <a:p>
            <a:pPr>
              <a:lnSpc>
                <a:spcPct val="90000"/>
              </a:lnSpc>
              <a:buFont typeface="Wingdings" pitchFamily="2" charset="2"/>
              <a:buNone/>
            </a:pPr>
            <a:endParaRPr lang="en-US" sz="2800" dirty="0">
              <a:latin typeface="Garamond" pitchFamily="18" charset="0"/>
            </a:endParaRPr>
          </a:p>
          <a:p>
            <a:pPr>
              <a:lnSpc>
                <a:spcPct val="90000"/>
              </a:lnSpc>
            </a:pPr>
            <a:r>
              <a:rPr lang="en-US" sz="2800" dirty="0">
                <a:latin typeface="Garamond" pitchFamily="18" charset="0"/>
              </a:rPr>
              <a:t>En 1865 </a:t>
            </a:r>
            <a:r>
              <a:rPr lang="en-US" sz="2800" dirty="0" err="1">
                <a:latin typeface="Garamond" pitchFamily="18" charset="0"/>
              </a:rPr>
              <a:t>Gregor</a:t>
            </a:r>
            <a:r>
              <a:rPr lang="en-US" sz="2800" dirty="0">
                <a:latin typeface="Garamond" pitchFamily="18" charset="0"/>
              </a:rPr>
              <a:t> Mendel </a:t>
            </a:r>
            <a:r>
              <a:rPr lang="en-US" sz="2800" dirty="0" err="1">
                <a:latin typeface="Garamond" pitchFamily="18" charset="0"/>
              </a:rPr>
              <a:t>formuló</a:t>
            </a:r>
            <a:r>
              <a:rPr lang="en-US" sz="2800" dirty="0">
                <a:latin typeface="Garamond" pitchFamily="18" charset="0"/>
              </a:rPr>
              <a:t> la base de la genética </a:t>
            </a:r>
            <a:r>
              <a:rPr lang="en-US" sz="2800" dirty="0" err="1">
                <a:latin typeface="Garamond" pitchFamily="18" charset="0"/>
              </a:rPr>
              <a:t>moderna</a:t>
            </a:r>
            <a:r>
              <a:rPr lang="en-US" sz="2800" dirty="0">
                <a:latin typeface="Garamond" pitchFamily="18" charset="0"/>
              </a:rPr>
              <a:t> </a:t>
            </a:r>
            <a:r>
              <a:rPr lang="en-US" sz="2800" dirty="0" err="1">
                <a:latin typeface="Garamond" pitchFamily="18" charset="0"/>
              </a:rPr>
              <a:t>cuyos</a:t>
            </a:r>
            <a:r>
              <a:rPr lang="en-US" sz="2800" dirty="0">
                <a:latin typeface="Garamond" pitchFamily="18" charset="0"/>
              </a:rPr>
              <a:t> </a:t>
            </a:r>
            <a:r>
              <a:rPr lang="en-US" sz="2800" dirty="0" err="1">
                <a:latin typeface="Garamond" pitchFamily="18" charset="0"/>
              </a:rPr>
              <a:t>principios</a:t>
            </a:r>
            <a:r>
              <a:rPr lang="en-US" sz="2800" dirty="0">
                <a:latin typeface="Garamond" pitchFamily="18" charset="0"/>
              </a:rPr>
              <a:t> </a:t>
            </a:r>
            <a:r>
              <a:rPr lang="es-PR" sz="2800" dirty="0">
                <a:latin typeface="Garamond" pitchFamily="18" charset="0"/>
              </a:rPr>
              <a:t>forman la base de la </a:t>
            </a:r>
            <a:r>
              <a:rPr lang="es-PR" sz="2800" b="1" dirty="0">
                <a:latin typeface="Garamond" pitchFamily="18" charset="0"/>
              </a:rPr>
              <a:t>genética mendeliana</a:t>
            </a:r>
            <a:r>
              <a:rPr lang="es-PR" sz="2800" dirty="0">
                <a:latin typeface="Garamond" pitchFamily="18" charset="0"/>
              </a:rPr>
              <a:t>.</a:t>
            </a:r>
            <a:endParaRPr lang="en-US" sz="2800" dirty="0">
              <a:latin typeface="Garamond" pitchFamily="18" charset="0"/>
            </a:endParaRPr>
          </a:p>
        </p:txBody>
      </p:sp>
      <p:pic>
        <p:nvPicPr>
          <p:cNvPr id="77829" name="Picture 5" descr="zgs4f1">
            <a:hlinkClick r:id="rId2"/>
          </p:cNvPr>
          <p:cNvPicPr>
            <a:picLocks noChangeAspect="1" noChangeArrowheads="1"/>
          </p:cNvPicPr>
          <p:nvPr/>
        </p:nvPicPr>
        <p:blipFill>
          <a:blip r:embed="rId3"/>
          <a:srcRect/>
          <a:stretch>
            <a:fillRect/>
          </a:stretch>
        </p:blipFill>
        <p:spPr bwMode="auto">
          <a:xfrm>
            <a:off x="5540378" y="642918"/>
            <a:ext cx="3603622" cy="4281951"/>
          </a:xfrm>
          <a:prstGeom prst="ellipse">
            <a:avLst/>
          </a:prstGeom>
          <a:ln>
            <a:noFill/>
          </a:ln>
          <a:effectLst>
            <a:softEdge rad="112500"/>
          </a:effectLst>
        </p:spPr>
      </p:pic>
      <p:sp>
        <p:nvSpPr>
          <p:cNvPr id="77830" name="Text Box 6"/>
          <p:cNvSpPr txBox="1">
            <a:spLocks noChangeArrowheads="1"/>
          </p:cNvSpPr>
          <p:nvPr/>
        </p:nvSpPr>
        <p:spPr bwMode="auto">
          <a:xfrm>
            <a:off x="6659563" y="4868863"/>
            <a:ext cx="1944687" cy="641350"/>
          </a:xfrm>
          <a:prstGeom prst="rect">
            <a:avLst/>
          </a:prstGeom>
          <a:noFill/>
          <a:ln w="9525" algn="ctr">
            <a:noFill/>
            <a:miter lim="800000"/>
            <a:headEnd/>
            <a:tailEnd/>
          </a:ln>
          <a:effectLst/>
        </p:spPr>
        <p:txBody>
          <a:bodyPr>
            <a:spAutoFit/>
          </a:bodyPr>
          <a:lstStyle/>
          <a:p>
            <a:pPr algn="ctr">
              <a:spcBef>
                <a:spcPct val="50000"/>
              </a:spcBef>
            </a:pPr>
            <a:r>
              <a:rPr lang="en-US" dirty="0" err="1">
                <a:latin typeface="Garamond" pitchFamily="18" charset="0"/>
              </a:rPr>
              <a:t>Gregor</a:t>
            </a:r>
            <a:r>
              <a:rPr lang="en-US" dirty="0">
                <a:latin typeface="Garamond" pitchFamily="18" charset="0"/>
              </a:rPr>
              <a:t> Mendel (1822-1884)</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395" name="Group 203"/>
          <p:cNvGraphicFramePr>
            <a:graphicFrameLocks noGrp="1"/>
          </p:cNvGraphicFramePr>
          <p:nvPr>
            <p:ph/>
          </p:nvPr>
        </p:nvGraphicFramePr>
        <p:xfrm>
          <a:off x="1403350" y="981075"/>
          <a:ext cx="7499350" cy="4929190"/>
        </p:xfrm>
        <a:graphic>
          <a:graphicData uri="http://schemas.openxmlformats.org/drawingml/2006/table">
            <a:tbl>
              <a:tblPr/>
              <a:tblGrid>
                <a:gridCol w="1500188"/>
                <a:gridCol w="1500187"/>
                <a:gridCol w="1498600"/>
                <a:gridCol w="1500188"/>
                <a:gridCol w="1500187"/>
              </a:tblGrid>
              <a:tr h="985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1200" b="0" i="0" u="none" strike="noStrike" cap="none" normalizeH="0" baseline="0" smtClean="0">
                        <a:ln>
                          <a:noFill/>
                        </a:ln>
                        <a:solidFill>
                          <a:schemeClr val="tx1"/>
                        </a:solidFill>
                        <a:effectLst/>
                        <a:latin typeface="Arial"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800" b="1" i="0" u="none" strike="noStrike" cap="none" normalizeH="0" baseline="0" smtClean="0">
                          <a:ln>
                            <a:noFill/>
                          </a:ln>
                          <a:solidFill>
                            <a:schemeClr val="accent2"/>
                          </a:solidFill>
                          <a:effectLst/>
                          <a:latin typeface="Arial" charset="0"/>
                        </a:rPr>
                        <a:t>AB </a:t>
                      </a:r>
                      <a:r>
                        <a:rPr kumimoji="0" lang="es-ES_tradnl" sz="1800" b="1" i="0" u="none" strike="noStrike" cap="none" normalizeH="0" baseline="0" smtClean="0">
                          <a:ln>
                            <a:noFill/>
                          </a:ln>
                          <a:solidFill>
                            <a:srgbClr val="FF0000"/>
                          </a:solidFill>
                          <a:effectLst/>
                          <a:latin typeface="Arial" charset="0"/>
                        </a:rPr>
                        <a:t>(1/4)</a:t>
                      </a:r>
                      <a:endParaRPr kumimoji="0" lang="es-ES" sz="1800" b="1" i="0" u="none" strike="noStrike" cap="none" normalizeH="0" baseline="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800" b="1" i="0" u="none" strike="noStrike" cap="none" normalizeH="0" baseline="0" smtClean="0">
                          <a:ln>
                            <a:noFill/>
                          </a:ln>
                          <a:solidFill>
                            <a:schemeClr val="accent2"/>
                          </a:solidFill>
                          <a:effectLst/>
                          <a:latin typeface="Arial" charset="0"/>
                        </a:rPr>
                        <a:t>Ab </a:t>
                      </a:r>
                      <a:r>
                        <a:rPr kumimoji="0" lang="es-ES_tradnl" sz="1800" b="1" i="0" u="none" strike="noStrike" cap="none" normalizeH="0" baseline="0" smtClean="0">
                          <a:ln>
                            <a:noFill/>
                          </a:ln>
                          <a:solidFill>
                            <a:srgbClr val="FF0000"/>
                          </a:solidFill>
                          <a:effectLst/>
                          <a:latin typeface="Arial" charset="0"/>
                        </a:rPr>
                        <a:t>(1/4)</a:t>
                      </a:r>
                      <a:endParaRPr kumimoji="0" lang="es-ES" sz="1800" b="1" i="0" u="none" strike="noStrike" cap="none" normalizeH="0" baseline="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800" b="1" i="0" u="none" strike="noStrike" cap="none" normalizeH="0" baseline="0" smtClean="0">
                          <a:ln>
                            <a:noFill/>
                          </a:ln>
                          <a:solidFill>
                            <a:schemeClr val="accent2"/>
                          </a:solidFill>
                          <a:effectLst/>
                          <a:latin typeface="Arial" charset="0"/>
                        </a:rPr>
                        <a:t>aB </a:t>
                      </a:r>
                      <a:r>
                        <a:rPr kumimoji="0" lang="es-ES_tradnl" sz="1800" b="1" i="0" u="none" strike="noStrike" cap="none" normalizeH="0" baseline="0" smtClean="0">
                          <a:ln>
                            <a:noFill/>
                          </a:ln>
                          <a:solidFill>
                            <a:srgbClr val="FF0000"/>
                          </a:solidFill>
                          <a:effectLst/>
                          <a:latin typeface="Arial" charset="0"/>
                        </a:rPr>
                        <a:t>(1/4)</a:t>
                      </a:r>
                      <a:endParaRPr kumimoji="0" lang="es-ES" sz="1800" b="1" i="0" u="none" strike="noStrike" cap="none" normalizeH="0" baseline="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800" b="1" i="0" u="none" strike="noStrike" cap="none" normalizeH="0" baseline="0" smtClean="0">
                          <a:ln>
                            <a:noFill/>
                          </a:ln>
                          <a:solidFill>
                            <a:schemeClr val="accent2"/>
                          </a:solidFill>
                          <a:effectLst/>
                          <a:latin typeface="Arial" charset="0"/>
                        </a:rPr>
                        <a:t>ab </a:t>
                      </a:r>
                      <a:r>
                        <a:rPr kumimoji="0" lang="es-ES_tradnl" sz="1800" b="1" i="0" u="none" strike="noStrike" cap="none" normalizeH="0" baseline="0" smtClean="0">
                          <a:ln>
                            <a:noFill/>
                          </a:ln>
                          <a:solidFill>
                            <a:srgbClr val="FF0000"/>
                          </a:solidFill>
                          <a:effectLst/>
                          <a:latin typeface="Arial" charset="0"/>
                        </a:rPr>
                        <a:t>(1/4)</a:t>
                      </a:r>
                      <a:endParaRPr kumimoji="0" lang="es-ES" sz="1800" b="1" i="0" u="none" strike="noStrike" cap="none" normalizeH="0" baseline="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9858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800" b="1" i="0" u="none" strike="noStrike" cap="none" normalizeH="0" baseline="0" smtClean="0">
                          <a:ln>
                            <a:noFill/>
                          </a:ln>
                          <a:solidFill>
                            <a:schemeClr val="accent2"/>
                          </a:solidFill>
                          <a:effectLst/>
                          <a:latin typeface="Arial" charset="0"/>
                        </a:rPr>
                        <a:t>AB </a:t>
                      </a:r>
                      <a:r>
                        <a:rPr kumimoji="0" lang="es-ES_tradnl" sz="1800" b="1" i="0" u="none" strike="noStrike" cap="none" normalizeH="0" baseline="0" smtClean="0">
                          <a:ln>
                            <a:noFill/>
                          </a:ln>
                          <a:solidFill>
                            <a:srgbClr val="FF0000"/>
                          </a:solidFill>
                          <a:effectLst/>
                          <a:latin typeface="Arial" charset="0"/>
                        </a:rPr>
                        <a:t>(1/4)</a:t>
                      </a:r>
                      <a:endParaRPr kumimoji="0" lang="es-ES" sz="1800" b="1" i="0" u="none" strike="noStrike" cap="none" normalizeH="0" baseline="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400" b="0" i="0" u="none" strike="noStrike" cap="none" normalizeH="0" baseline="0" smtClean="0">
                          <a:ln>
                            <a:noFill/>
                          </a:ln>
                          <a:solidFill>
                            <a:schemeClr val="tx1"/>
                          </a:solidFill>
                          <a:effectLst/>
                          <a:latin typeface="Arial" charset="0"/>
                        </a:rPr>
                        <a:t>AABB</a:t>
                      </a:r>
                      <a:endParaRPr kumimoji="0" lang="es-ES" sz="2400" b="0" i="0" u="none" strike="noStrike" cap="none" normalizeH="0" baseline="0" smtClean="0">
                        <a:ln>
                          <a:noFill/>
                        </a:ln>
                        <a:solidFill>
                          <a:schemeClr val="tx1"/>
                        </a:solidFill>
                        <a:effectLst/>
                        <a:latin typeface="Arial" charset="0"/>
                      </a:endParaRP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400" b="0" i="0" u="none" strike="noStrike" cap="none" normalizeH="0" baseline="0" smtClean="0">
                          <a:ln>
                            <a:noFill/>
                          </a:ln>
                          <a:solidFill>
                            <a:schemeClr val="tx1"/>
                          </a:solidFill>
                          <a:effectLst/>
                          <a:latin typeface="Arial" charset="0"/>
                        </a:rPr>
                        <a:t>AABb</a:t>
                      </a:r>
                      <a:endParaRPr kumimoji="0" lang="es-E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400" b="0" i="0" u="none" strike="noStrike" cap="none" normalizeH="0" baseline="0" smtClean="0">
                          <a:ln>
                            <a:noFill/>
                          </a:ln>
                          <a:solidFill>
                            <a:schemeClr val="tx1"/>
                          </a:solidFill>
                          <a:effectLst/>
                          <a:latin typeface="Arial" charset="0"/>
                        </a:rPr>
                        <a:t>AaBB</a:t>
                      </a:r>
                      <a:endParaRPr kumimoji="0" lang="es-E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400" b="0" i="0" u="none" strike="noStrike" cap="none" normalizeH="0" baseline="0" smtClean="0">
                          <a:ln>
                            <a:noFill/>
                          </a:ln>
                          <a:solidFill>
                            <a:schemeClr val="tx1"/>
                          </a:solidFill>
                          <a:effectLst/>
                          <a:latin typeface="Arial" charset="0"/>
                        </a:rPr>
                        <a:t>AaBb</a:t>
                      </a:r>
                      <a:endParaRPr kumimoji="0" lang="es-E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858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800" b="1" i="0" u="none" strike="noStrike" cap="none" normalizeH="0" baseline="0" smtClean="0">
                          <a:ln>
                            <a:noFill/>
                          </a:ln>
                          <a:solidFill>
                            <a:schemeClr val="accent2"/>
                          </a:solidFill>
                          <a:effectLst/>
                          <a:latin typeface="Arial" charset="0"/>
                        </a:rPr>
                        <a:t>Ab </a:t>
                      </a:r>
                      <a:r>
                        <a:rPr kumimoji="0" lang="es-ES_tradnl" sz="1800" b="1" i="0" u="none" strike="noStrike" cap="none" normalizeH="0" baseline="0" smtClean="0">
                          <a:ln>
                            <a:noFill/>
                          </a:ln>
                          <a:solidFill>
                            <a:srgbClr val="FF0000"/>
                          </a:solidFill>
                          <a:effectLst/>
                          <a:latin typeface="Arial" charset="0"/>
                        </a:rPr>
                        <a:t>(1/4)</a:t>
                      </a:r>
                      <a:endParaRPr kumimoji="0" lang="es-ES" sz="1800" b="1" i="0" u="none" strike="noStrike" cap="none" normalizeH="0" baseline="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400" b="0" i="0" u="none" strike="noStrike" cap="none" normalizeH="0" baseline="0" smtClean="0">
                          <a:ln>
                            <a:noFill/>
                          </a:ln>
                          <a:solidFill>
                            <a:schemeClr val="tx1"/>
                          </a:solidFill>
                          <a:effectLst/>
                          <a:latin typeface="Arial" charset="0"/>
                        </a:rPr>
                        <a:t>AABb</a:t>
                      </a:r>
                      <a:endParaRPr kumimoji="0" lang="es-ES" sz="2400" b="0" i="0" u="none" strike="noStrike" cap="none" normalizeH="0" baseline="0" smtClean="0">
                        <a:ln>
                          <a:noFill/>
                        </a:ln>
                        <a:solidFill>
                          <a:schemeClr val="tx1"/>
                        </a:solidFill>
                        <a:effectLst/>
                        <a:latin typeface="Arial" charset="0"/>
                      </a:endParaRP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400" b="0" i="0" u="none" strike="noStrike" cap="none" normalizeH="0" baseline="0" smtClean="0">
                          <a:ln>
                            <a:noFill/>
                          </a:ln>
                          <a:solidFill>
                            <a:schemeClr val="tx1"/>
                          </a:solidFill>
                          <a:effectLst/>
                          <a:latin typeface="Arial" charset="0"/>
                        </a:rPr>
                        <a:t>AAbb</a:t>
                      </a:r>
                      <a:endParaRPr kumimoji="0" lang="es-E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400" b="0" i="0" u="none" strike="noStrike" cap="none" normalizeH="0" baseline="0" smtClean="0">
                          <a:ln>
                            <a:noFill/>
                          </a:ln>
                          <a:solidFill>
                            <a:schemeClr val="tx1"/>
                          </a:solidFill>
                          <a:effectLst/>
                          <a:latin typeface="Arial" charset="0"/>
                        </a:rPr>
                        <a:t>AaBb</a:t>
                      </a:r>
                      <a:endParaRPr kumimoji="0" lang="es-E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400" b="0" i="0" u="none" strike="noStrike" cap="none" normalizeH="0" baseline="0" smtClean="0">
                          <a:ln>
                            <a:noFill/>
                          </a:ln>
                          <a:solidFill>
                            <a:schemeClr val="tx1"/>
                          </a:solidFill>
                          <a:effectLst/>
                          <a:latin typeface="Arial" charset="0"/>
                        </a:rPr>
                        <a:t>Aabb</a:t>
                      </a:r>
                      <a:endParaRPr kumimoji="0" lang="es-E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858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800" b="1" i="0" u="none" strike="noStrike" cap="none" normalizeH="0" baseline="0" smtClean="0">
                          <a:ln>
                            <a:noFill/>
                          </a:ln>
                          <a:solidFill>
                            <a:schemeClr val="accent2"/>
                          </a:solidFill>
                          <a:effectLst/>
                          <a:latin typeface="Arial" charset="0"/>
                        </a:rPr>
                        <a:t>aB </a:t>
                      </a:r>
                      <a:r>
                        <a:rPr kumimoji="0" lang="es-ES_tradnl" sz="1800" b="1" i="0" u="none" strike="noStrike" cap="none" normalizeH="0" baseline="0" smtClean="0">
                          <a:ln>
                            <a:noFill/>
                          </a:ln>
                          <a:solidFill>
                            <a:srgbClr val="FF0000"/>
                          </a:solidFill>
                          <a:effectLst/>
                          <a:latin typeface="Arial" charset="0"/>
                        </a:rPr>
                        <a:t>(1/4)</a:t>
                      </a:r>
                      <a:endParaRPr kumimoji="0" lang="es-ES" sz="1800" b="1" i="0" u="none" strike="noStrike" cap="none" normalizeH="0" baseline="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400" b="0" i="0" u="none" strike="noStrike" cap="none" normalizeH="0" baseline="0" smtClean="0">
                          <a:ln>
                            <a:noFill/>
                          </a:ln>
                          <a:solidFill>
                            <a:schemeClr val="tx1"/>
                          </a:solidFill>
                          <a:effectLst/>
                          <a:latin typeface="Arial" charset="0"/>
                        </a:rPr>
                        <a:t>AaBB</a:t>
                      </a:r>
                      <a:endParaRPr kumimoji="0" lang="es-ES" sz="2400" b="0" i="0" u="none" strike="noStrike" cap="none" normalizeH="0" baseline="0" smtClean="0">
                        <a:ln>
                          <a:noFill/>
                        </a:ln>
                        <a:solidFill>
                          <a:schemeClr val="tx1"/>
                        </a:solidFill>
                        <a:effectLst/>
                        <a:latin typeface="Arial" charset="0"/>
                      </a:endParaRP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400" b="0" i="0" u="none" strike="noStrike" cap="none" normalizeH="0" baseline="0" smtClean="0">
                          <a:ln>
                            <a:noFill/>
                          </a:ln>
                          <a:solidFill>
                            <a:schemeClr val="tx1"/>
                          </a:solidFill>
                          <a:effectLst/>
                          <a:latin typeface="Arial" charset="0"/>
                        </a:rPr>
                        <a:t>AaBb</a:t>
                      </a:r>
                      <a:endParaRPr kumimoji="0" lang="es-E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400" b="0" i="0" u="none" strike="noStrike" cap="none" normalizeH="0" baseline="0" smtClean="0">
                          <a:ln>
                            <a:noFill/>
                          </a:ln>
                          <a:solidFill>
                            <a:schemeClr val="tx1"/>
                          </a:solidFill>
                          <a:effectLst/>
                          <a:latin typeface="Arial" charset="0"/>
                        </a:rPr>
                        <a:t>aaBB</a:t>
                      </a:r>
                      <a:endParaRPr kumimoji="0" lang="es-E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400" b="0" i="0" u="none" strike="noStrike" cap="none" normalizeH="0" baseline="0" smtClean="0">
                          <a:ln>
                            <a:noFill/>
                          </a:ln>
                          <a:solidFill>
                            <a:schemeClr val="tx1"/>
                          </a:solidFill>
                          <a:effectLst/>
                          <a:latin typeface="Arial" charset="0"/>
                        </a:rPr>
                        <a:t>aaBb</a:t>
                      </a:r>
                      <a:endParaRPr kumimoji="0" lang="es-E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858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800" b="1" i="0" u="none" strike="noStrike" cap="none" normalizeH="0" baseline="0" smtClean="0">
                          <a:ln>
                            <a:noFill/>
                          </a:ln>
                          <a:solidFill>
                            <a:schemeClr val="accent2"/>
                          </a:solidFill>
                          <a:effectLst/>
                          <a:latin typeface="Arial" charset="0"/>
                        </a:rPr>
                        <a:t>ab </a:t>
                      </a:r>
                      <a:r>
                        <a:rPr kumimoji="0" lang="es-ES_tradnl" sz="1800" b="1" i="0" u="none" strike="noStrike" cap="none" normalizeH="0" baseline="0" smtClean="0">
                          <a:ln>
                            <a:noFill/>
                          </a:ln>
                          <a:solidFill>
                            <a:srgbClr val="FF0000"/>
                          </a:solidFill>
                          <a:effectLst/>
                          <a:latin typeface="Arial" charset="0"/>
                        </a:rPr>
                        <a:t>(1/4)</a:t>
                      </a:r>
                      <a:endParaRPr kumimoji="0" lang="es-ES" sz="1800" b="1" i="0" u="none" strike="noStrike" cap="none" normalizeH="0" baseline="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400" b="0" i="0" u="none" strike="noStrike" cap="none" normalizeH="0" baseline="0" smtClean="0">
                          <a:ln>
                            <a:noFill/>
                          </a:ln>
                          <a:solidFill>
                            <a:schemeClr val="tx1"/>
                          </a:solidFill>
                          <a:effectLst/>
                          <a:latin typeface="Arial" charset="0"/>
                        </a:rPr>
                        <a:t>AaBb</a:t>
                      </a:r>
                      <a:endParaRPr kumimoji="0" lang="es-ES" sz="2400" b="0" i="0" u="none" strike="noStrike" cap="none" normalizeH="0" baseline="0" smtClean="0">
                        <a:ln>
                          <a:noFill/>
                        </a:ln>
                        <a:solidFill>
                          <a:schemeClr val="tx1"/>
                        </a:solidFill>
                        <a:effectLst/>
                        <a:latin typeface="Arial" charset="0"/>
                      </a:endParaRP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400" b="0" i="0" u="none" strike="noStrike" cap="none" normalizeH="0" baseline="0" smtClean="0">
                          <a:ln>
                            <a:noFill/>
                          </a:ln>
                          <a:solidFill>
                            <a:schemeClr val="tx1"/>
                          </a:solidFill>
                          <a:effectLst/>
                          <a:latin typeface="Arial" charset="0"/>
                        </a:rPr>
                        <a:t>Aabb</a:t>
                      </a:r>
                      <a:endParaRPr kumimoji="0" lang="es-E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400" b="0" i="0" u="none" strike="noStrike" cap="none" normalizeH="0" baseline="0" smtClean="0">
                          <a:ln>
                            <a:noFill/>
                          </a:ln>
                          <a:solidFill>
                            <a:schemeClr val="tx1"/>
                          </a:solidFill>
                          <a:effectLst/>
                          <a:latin typeface="Arial" charset="0"/>
                        </a:rPr>
                        <a:t>aaBb</a:t>
                      </a:r>
                      <a:endParaRPr kumimoji="0" lang="es-E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400" b="0" i="0" u="none" strike="noStrike" cap="none" normalizeH="0" baseline="0" smtClean="0">
                          <a:ln>
                            <a:noFill/>
                          </a:ln>
                          <a:solidFill>
                            <a:schemeClr val="tx1"/>
                          </a:solidFill>
                          <a:effectLst/>
                          <a:latin typeface="Arial" charset="0"/>
                        </a:rPr>
                        <a:t>aabb</a:t>
                      </a:r>
                      <a:endParaRPr kumimoji="0" lang="es-E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8237" name="Picture 45"/>
          <p:cNvPicPr>
            <a:picLocks noChangeAspect="1" noChangeArrowheads="1"/>
          </p:cNvPicPr>
          <p:nvPr/>
        </p:nvPicPr>
        <p:blipFill>
          <a:blip r:embed="rId2"/>
          <a:srcRect/>
          <a:stretch>
            <a:fillRect/>
          </a:stretch>
        </p:blipFill>
        <p:spPr bwMode="auto">
          <a:xfrm>
            <a:off x="3708400" y="2349500"/>
            <a:ext cx="647700" cy="600075"/>
          </a:xfrm>
          <a:prstGeom prst="rect">
            <a:avLst/>
          </a:prstGeom>
          <a:noFill/>
        </p:spPr>
      </p:pic>
      <p:pic>
        <p:nvPicPr>
          <p:cNvPr id="8238" name="Picture 46"/>
          <p:cNvPicPr>
            <a:picLocks noChangeAspect="1" noChangeArrowheads="1"/>
          </p:cNvPicPr>
          <p:nvPr/>
        </p:nvPicPr>
        <p:blipFill>
          <a:blip r:embed="rId2"/>
          <a:srcRect/>
          <a:stretch>
            <a:fillRect/>
          </a:stretch>
        </p:blipFill>
        <p:spPr bwMode="auto">
          <a:xfrm>
            <a:off x="5219700" y="2349500"/>
            <a:ext cx="647700" cy="600075"/>
          </a:xfrm>
          <a:prstGeom prst="rect">
            <a:avLst/>
          </a:prstGeom>
          <a:noFill/>
        </p:spPr>
      </p:pic>
      <p:pic>
        <p:nvPicPr>
          <p:cNvPr id="8239" name="Picture 47"/>
          <p:cNvPicPr>
            <a:picLocks noChangeAspect="1" noChangeArrowheads="1"/>
          </p:cNvPicPr>
          <p:nvPr/>
        </p:nvPicPr>
        <p:blipFill>
          <a:blip r:embed="rId2"/>
          <a:srcRect/>
          <a:stretch>
            <a:fillRect/>
          </a:stretch>
        </p:blipFill>
        <p:spPr bwMode="auto">
          <a:xfrm>
            <a:off x="6732588" y="2349500"/>
            <a:ext cx="647700" cy="600075"/>
          </a:xfrm>
          <a:prstGeom prst="rect">
            <a:avLst/>
          </a:prstGeom>
          <a:noFill/>
        </p:spPr>
      </p:pic>
      <p:pic>
        <p:nvPicPr>
          <p:cNvPr id="8240" name="Picture 48"/>
          <p:cNvPicPr>
            <a:picLocks noChangeAspect="1" noChangeArrowheads="1"/>
          </p:cNvPicPr>
          <p:nvPr/>
        </p:nvPicPr>
        <p:blipFill>
          <a:blip r:embed="rId2"/>
          <a:srcRect/>
          <a:stretch>
            <a:fillRect/>
          </a:stretch>
        </p:blipFill>
        <p:spPr bwMode="auto">
          <a:xfrm>
            <a:off x="8172450" y="2276475"/>
            <a:ext cx="647700" cy="600075"/>
          </a:xfrm>
          <a:prstGeom prst="rect">
            <a:avLst/>
          </a:prstGeom>
          <a:noFill/>
        </p:spPr>
      </p:pic>
      <p:pic>
        <p:nvPicPr>
          <p:cNvPr id="8241" name="Picture 49"/>
          <p:cNvPicPr>
            <a:picLocks noChangeAspect="1" noChangeArrowheads="1"/>
          </p:cNvPicPr>
          <p:nvPr/>
        </p:nvPicPr>
        <p:blipFill>
          <a:blip r:embed="rId2"/>
          <a:srcRect/>
          <a:stretch>
            <a:fillRect/>
          </a:stretch>
        </p:blipFill>
        <p:spPr bwMode="auto">
          <a:xfrm>
            <a:off x="6732588" y="3284538"/>
            <a:ext cx="647700" cy="600075"/>
          </a:xfrm>
          <a:prstGeom prst="rect">
            <a:avLst/>
          </a:prstGeom>
          <a:noFill/>
        </p:spPr>
      </p:pic>
      <p:pic>
        <p:nvPicPr>
          <p:cNvPr id="8242" name="Picture 50"/>
          <p:cNvPicPr>
            <a:picLocks noChangeAspect="1" noChangeArrowheads="1"/>
          </p:cNvPicPr>
          <p:nvPr/>
        </p:nvPicPr>
        <p:blipFill>
          <a:blip r:embed="rId2"/>
          <a:srcRect/>
          <a:stretch>
            <a:fillRect/>
          </a:stretch>
        </p:blipFill>
        <p:spPr bwMode="auto">
          <a:xfrm>
            <a:off x="5219700" y="4292600"/>
            <a:ext cx="647700" cy="600075"/>
          </a:xfrm>
          <a:prstGeom prst="rect">
            <a:avLst/>
          </a:prstGeom>
          <a:noFill/>
        </p:spPr>
      </p:pic>
      <p:pic>
        <p:nvPicPr>
          <p:cNvPr id="8243" name="Picture 51"/>
          <p:cNvPicPr>
            <a:picLocks noChangeAspect="1" noChangeArrowheads="1"/>
          </p:cNvPicPr>
          <p:nvPr/>
        </p:nvPicPr>
        <p:blipFill>
          <a:blip r:embed="rId2"/>
          <a:srcRect/>
          <a:stretch>
            <a:fillRect/>
          </a:stretch>
        </p:blipFill>
        <p:spPr bwMode="auto">
          <a:xfrm>
            <a:off x="3708400" y="5229225"/>
            <a:ext cx="647700" cy="600075"/>
          </a:xfrm>
          <a:prstGeom prst="rect">
            <a:avLst/>
          </a:prstGeom>
          <a:noFill/>
        </p:spPr>
      </p:pic>
      <p:pic>
        <p:nvPicPr>
          <p:cNvPr id="8244" name="Picture 52"/>
          <p:cNvPicPr>
            <a:picLocks noChangeAspect="1" noChangeArrowheads="1"/>
          </p:cNvPicPr>
          <p:nvPr/>
        </p:nvPicPr>
        <p:blipFill>
          <a:blip r:embed="rId2"/>
          <a:srcRect/>
          <a:stretch>
            <a:fillRect/>
          </a:stretch>
        </p:blipFill>
        <p:spPr bwMode="auto">
          <a:xfrm>
            <a:off x="3708400" y="3284538"/>
            <a:ext cx="647700" cy="600075"/>
          </a:xfrm>
          <a:prstGeom prst="rect">
            <a:avLst/>
          </a:prstGeom>
          <a:noFill/>
        </p:spPr>
      </p:pic>
      <p:pic>
        <p:nvPicPr>
          <p:cNvPr id="8245" name="Picture 53"/>
          <p:cNvPicPr>
            <a:picLocks noChangeAspect="1" noChangeArrowheads="1"/>
          </p:cNvPicPr>
          <p:nvPr/>
        </p:nvPicPr>
        <p:blipFill>
          <a:blip r:embed="rId2"/>
          <a:srcRect/>
          <a:stretch>
            <a:fillRect/>
          </a:stretch>
        </p:blipFill>
        <p:spPr bwMode="auto">
          <a:xfrm>
            <a:off x="3708400" y="4292600"/>
            <a:ext cx="647700" cy="600075"/>
          </a:xfrm>
          <a:prstGeom prst="rect">
            <a:avLst/>
          </a:prstGeom>
          <a:noFill/>
        </p:spPr>
      </p:pic>
      <p:pic>
        <p:nvPicPr>
          <p:cNvPr id="8247" name="Picture 55"/>
          <p:cNvPicPr>
            <a:picLocks noChangeAspect="1" noChangeArrowheads="1"/>
          </p:cNvPicPr>
          <p:nvPr/>
        </p:nvPicPr>
        <p:blipFill>
          <a:blip r:embed="rId3"/>
          <a:srcRect/>
          <a:stretch>
            <a:fillRect/>
          </a:stretch>
        </p:blipFill>
        <p:spPr bwMode="auto">
          <a:xfrm>
            <a:off x="8172450" y="5229225"/>
            <a:ext cx="647700" cy="625475"/>
          </a:xfrm>
          <a:prstGeom prst="rect">
            <a:avLst/>
          </a:prstGeom>
          <a:noFill/>
        </p:spPr>
      </p:pic>
      <p:pic>
        <p:nvPicPr>
          <p:cNvPr id="8248" name="Picture 56"/>
          <p:cNvPicPr>
            <a:picLocks noChangeAspect="1" noChangeArrowheads="1"/>
          </p:cNvPicPr>
          <p:nvPr/>
        </p:nvPicPr>
        <p:blipFill>
          <a:blip r:embed="rId4"/>
          <a:srcRect/>
          <a:stretch>
            <a:fillRect/>
          </a:stretch>
        </p:blipFill>
        <p:spPr bwMode="auto">
          <a:xfrm>
            <a:off x="5219700" y="3284538"/>
            <a:ext cx="652463" cy="609600"/>
          </a:xfrm>
          <a:prstGeom prst="rect">
            <a:avLst/>
          </a:prstGeom>
          <a:noFill/>
        </p:spPr>
      </p:pic>
      <p:pic>
        <p:nvPicPr>
          <p:cNvPr id="8249" name="Picture 57"/>
          <p:cNvPicPr>
            <a:picLocks noChangeAspect="1" noChangeArrowheads="1"/>
          </p:cNvPicPr>
          <p:nvPr/>
        </p:nvPicPr>
        <p:blipFill>
          <a:blip r:embed="rId4"/>
          <a:srcRect/>
          <a:stretch>
            <a:fillRect/>
          </a:stretch>
        </p:blipFill>
        <p:spPr bwMode="auto">
          <a:xfrm>
            <a:off x="8243888" y="3284538"/>
            <a:ext cx="652462" cy="609600"/>
          </a:xfrm>
          <a:prstGeom prst="rect">
            <a:avLst/>
          </a:prstGeom>
          <a:noFill/>
        </p:spPr>
      </p:pic>
      <p:pic>
        <p:nvPicPr>
          <p:cNvPr id="8250" name="Picture 58"/>
          <p:cNvPicPr>
            <a:picLocks noChangeAspect="1" noChangeArrowheads="1"/>
          </p:cNvPicPr>
          <p:nvPr/>
        </p:nvPicPr>
        <p:blipFill>
          <a:blip r:embed="rId4"/>
          <a:srcRect/>
          <a:stretch>
            <a:fillRect/>
          </a:stretch>
        </p:blipFill>
        <p:spPr bwMode="auto">
          <a:xfrm>
            <a:off x="5219700" y="5229225"/>
            <a:ext cx="652463" cy="609600"/>
          </a:xfrm>
          <a:prstGeom prst="rect">
            <a:avLst/>
          </a:prstGeom>
          <a:noFill/>
        </p:spPr>
      </p:pic>
      <p:pic>
        <p:nvPicPr>
          <p:cNvPr id="8251" name="Picture 59"/>
          <p:cNvPicPr>
            <a:picLocks noChangeAspect="1" noChangeArrowheads="1"/>
          </p:cNvPicPr>
          <p:nvPr/>
        </p:nvPicPr>
        <p:blipFill>
          <a:blip r:embed="rId5"/>
          <a:srcRect/>
          <a:stretch>
            <a:fillRect/>
          </a:stretch>
        </p:blipFill>
        <p:spPr bwMode="auto">
          <a:xfrm>
            <a:off x="6804025" y="4292600"/>
            <a:ext cx="550863" cy="571500"/>
          </a:xfrm>
          <a:prstGeom prst="rect">
            <a:avLst/>
          </a:prstGeom>
          <a:noFill/>
        </p:spPr>
      </p:pic>
      <p:pic>
        <p:nvPicPr>
          <p:cNvPr id="8252" name="Picture 60"/>
          <p:cNvPicPr>
            <a:picLocks noChangeAspect="1" noChangeArrowheads="1"/>
          </p:cNvPicPr>
          <p:nvPr/>
        </p:nvPicPr>
        <p:blipFill>
          <a:blip r:embed="rId5"/>
          <a:srcRect/>
          <a:stretch>
            <a:fillRect/>
          </a:stretch>
        </p:blipFill>
        <p:spPr bwMode="auto">
          <a:xfrm>
            <a:off x="8316913" y="4292600"/>
            <a:ext cx="550862" cy="571500"/>
          </a:xfrm>
          <a:prstGeom prst="rect">
            <a:avLst/>
          </a:prstGeom>
          <a:noFill/>
        </p:spPr>
      </p:pic>
      <p:pic>
        <p:nvPicPr>
          <p:cNvPr id="8253" name="Picture 61"/>
          <p:cNvPicPr>
            <a:picLocks noChangeAspect="1" noChangeArrowheads="1"/>
          </p:cNvPicPr>
          <p:nvPr/>
        </p:nvPicPr>
        <p:blipFill>
          <a:blip r:embed="rId5"/>
          <a:srcRect/>
          <a:stretch>
            <a:fillRect/>
          </a:stretch>
        </p:blipFill>
        <p:spPr bwMode="auto">
          <a:xfrm>
            <a:off x="6732588" y="5300663"/>
            <a:ext cx="550862" cy="571500"/>
          </a:xfrm>
          <a:prstGeom prst="rect">
            <a:avLst/>
          </a:prstGeom>
          <a:noFill/>
        </p:spPr>
      </p:pic>
      <p:sp>
        <p:nvSpPr>
          <p:cNvPr id="8254" name="Text Box 62"/>
          <p:cNvSpPr txBox="1">
            <a:spLocks noChangeArrowheads="1"/>
          </p:cNvSpPr>
          <p:nvPr/>
        </p:nvSpPr>
        <p:spPr bwMode="auto">
          <a:xfrm rot="16200000">
            <a:off x="-370681" y="3332957"/>
            <a:ext cx="3024187" cy="336550"/>
          </a:xfrm>
          <a:prstGeom prst="rect">
            <a:avLst/>
          </a:prstGeom>
          <a:noFill/>
          <a:ln w="9525">
            <a:noFill/>
            <a:miter lim="800000"/>
            <a:headEnd/>
            <a:tailEnd/>
          </a:ln>
          <a:effectLst/>
        </p:spPr>
        <p:txBody>
          <a:bodyPr>
            <a:spAutoFit/>
          </a:bodyPr>
          <a:lstStyle/>
          <a:p>
            <a:pPr>
              <a:spcBef>
                <a:spcPct val="50000"/>
              </a:spcBef>
            </a:pPr>
            <a:r>
              <a:rPr lang="es-ES_tradnl" sz="1600" b="1">
                <a:solidFill>
                  <a:schemeClr val="accent2"/>
                </a:solidFill>
              </a:rPr>
              <a:t>GRANOS DE POLEN</a:t>
            </a:r>
            <a:endParaRPr lang="es-ES" sz="1600" b="1">
              <a:solidFill>
                <a:schemeClr val="accent2"/>
              </a:solidFill>
            </a:endParaRPr>
          </a:p>
        </p:txBody>
      </p:sp>
      <p:sp>
        <p:nvSpPr>
          <p:cNvPr id="8255" name="Text Box 63"/>
          <p:cNvSpPr txBox="1">
            <a:spLocks noChangeArrowheads="1"/>
          </p:cNvSpPr>
          <p:nvPr/>
        </p:nvSpPr>
        <p:spPr bwMode="auto">
          <a:xfrm>
            <a:off x="5219700" y="620713"/>
            <a:ext cx="1512888" cy="336550"/>
          </a:xfrm>
          <a:prstGeom prst="rect">
            <a:avLst/>
          </a:prstGeom>
          <a:noFill/>
          <a:ln w="9525">
            <a:noFill/>
            <a:miter lim="800000"/>
            <a:headEnd/>
            <a:tailEnd/>
          </a:ln>
          <a:effectLst/>
        </p:spPr>
        <p:txBody>
          <a:bodyPr>
            <a:spAutoFit/>
          </a:bodyPr>
          <a:lstStyle/>
          <a:p>
            <a:pPr>
              <a:spcBef>
                <a:spcPct val="50000"/>
              </a:spcBef>
            </a:pPr>
            <a:r>
              <a:rPr lang="es-ES_tradnl" sz="1600" b="1">
                <a:solidFill>
                  <a:schemeClr val="accent2"/>
                </a:solidFill>
              </a:rPr>
              <a:t>ÓVULOS</a:t>
            </a:r>
            <a:endParaRPr lang="es-ES" sz="1600" b="1">
              <a:solidFill>
                <a:schemeClr val="accent2"/>
              </a:solidFill>
            </a:endParaRPr>
          </a:p>
        </p:txBody>
      </p:sp>
      <p:sp>
        <p:nvSpPr>
          <p:cNvPr id="8273" name="Text Box 81"/>
          <p:cNvSpPr txBox="1">
            <a:spLocks noChangeArrowheads="1"/>
          </p:cNvSpPr>
          <p:nvPr/>
        </p:nvSpPr>
        <p:spPr bwMode="auto">
          <a:xfrm>
            <a:off x="250825" y="6021388"/>
            <a:ext cx="4032250" cy="517525"/>
          </a:xfrm>
          <a:prstGeom prst="rect">
            <a:avLst/>
          </a:prstGeom>
          <a:noFill/>
          <a:ln w="9525">
            <a:noFill/>
            <a:miter lim="800000"/>
            <a:headEnd/>
            <a:tailEnd/>
          </a:ln>
          <a:effectLst/>
        </p:spPr>
        <p:txBody>
          <a:bodyPr>
            <a:spAutoFit/>
          </a:bodyPr>
          <a:lstStyle/>
          <a:p>
            <a:r>
              <a:rPr lang="es-ES_tradnl" sz="1400" b="1" u="sng">
                <a:solidFill>
                  <a:srgbClr val="FF0000"/>
                </a:solidFill>
              </a:rPr>
              <a:t>FENOTIPOS:</a:t>
            </a:r>
          </a:p>
          <a:p>
            <a:r>
              <a:rPr lang="es-ES_tradnl" sz="1400" b="1">
                <a:solidFill>
                  <a:srgbClr val="FF0000"/>
                </a:solidFill>
              </a:rPr>
              <a:t>9/16 “AB”, 3/16 ”Ab”, 3/16 ”aB”, 1/16  “ab”</a:t>
            </a:r>
            <a:endParaRPr lang="es-ES" sz="1400"/>
          </a:p>
        </p:txBody>
      </p:sp>
      <p:sp>
        <p:nvSpPr>
          <p:cNvPr id="8274" name="Text Box 82"/>
          <p:cNvSpPr txBox="1">
            <a:spLocks noChangeArrowheads="1"/>
          </p:cNvSpPr>
          <p:nvPr/>
        </p:nvSpPr>
        <p:spPr bwMode="auto">
          <a:xfrm>
            <a:off x="4067175" y="6021388"/>
            <a:ext cx="4932363" cy="641350"/>
          </a:xfrm>
          <a:prstGeom prst="rect">
            <a:avLst/>
          </a:prstGeom>
          <a:noFill/>
          <a:ln w="9525">
            <a:noFill/>
            <a:miter lim="800000"/>
            <a:headEnd/>
            <a:tailEnd/>
          </a:ln>
          <a:effectLst/>
        </p:spPr>
        <p:txBody>
          <a:bodyPr>
            <a:spAutoFit/>
          </a:bodyPr>
          <a:lstStyle/>
          <a:p>
            <a:r>
              <a:rPr lang="es-ES_tradnl" sz="1400" b="1" u="sng">
                <a:solidFill>
                  <a:srgbClr val="FF0000"/>
                </a:solidFill>
              </a:rPr>
              <a:t>GENOTIPOS: </a:t>
            </a:r>
            <a:r>
              <a:rPr lang="es-ES_tradnl" sz="1400" b="1">
                <a:solidFill>
                  <a:srgbClr val="FFCC00"/>
                </a:solidFill>
              </a:rPr>
              <a:t>1/16 AABB</a:t>
            </a:r>
            <a:r>
              <a:rPr lang="es-ES_tradnl" sz="1400" b="1"/>
              <a:t>,</a:t>
            </a:r>
            <a:r>
              <a:rPr lang="es-ES_tradnl" sz="1400" b="1">
                <a:solidFill>
                  <a:srgbClr val="FFCC00"/>
                </a:solidFill>
              </a:rPr>
              <a:t> 2/16 AaBB </a:t>
            </a:r>
            <a:r>
              <a:rPr lang="es-ES_tradnl" b="1"/>
              <a:t>,</a:t>
            </a:r>
            <a:r>
              <a:rPr lang="es-ES_tradnl" sz="1400" b="1">
                <a:solidFill>
                  <a:srgbClr val="FFCC00"/>
                </a:solidFill>
              </a:rPr>
              <a:t> 2/16 AABb,             4 AaBb </a:t>
            </a:r>
            <a:r>
              <a:rPr lang="es-ES_tradnl" b="1"/>
              <a:t>,</a:t>
            </a:r>
            <a:r>
              <a:rPr lang="es-ES_tradnl" sz="1400" b="1">
                <a:solidFill>
                  <a:srgbClr val="FF0000"/>
                </a:solidFill>
              </a:rPr>
              <a:t> </a:t>
            </a:r>
            <a:r>
              <a:rPr lang="es-ES_tradnl" sz="1400" b="1">
                <a:solidFill>
                  <a:schemeClr val="folHlink"/>
                </a:solidFill>
              </a:rPr>
              <a:t>1 AAbb </a:t>
            </a:r>
            <a:r>
              <a:rPr lang="es-ES_tradnl" b="1"/>
              <a:t>,</a:t>
            </a:r>
            <a:r>
              <a:rPr lang="es-ES_tradnl" sz="1400" b="1">
                <a:solidFill>
                  <a:schemeClr val="folHlink"/>
                </a:solidFill>
              </a:rPr>
              <a:t> 2 Aabb </a:t>
            </a:r>
            <a:r>
              <a:rPr lang="es-ES_tradnl" b="1"/>
              <a:t>,</a:t>
            </a:r>
            <a:r>
              <a:rPr lang="es-ES_tradnl" sz="1400" b="1">
                <a:solidFill>
                  <a:srgbClr val="FF0000"/>
                </a:solidFill>
              </a:rPr>
              <a:t> </a:t>
            </a:r>
            <a:r>
              <a:rPr lang="es-ES_tradnl" sz="1400" b="1">
                <a:solidFill>
                  <a:schemeClr val="hlink"/>
                </a:solidFill>
              </a:rPr>
              <a:t>1aaBB </a:t>
            </a:r>
            <a:r>
              <a:rPr lang="es-ES_tradnl" b="1"/>
              <a:t>,</a:t>
            </a:r>
            <a:r>
              <a:rPr lang="es-ES_tradnl" sz="1400" b="1">
                <a:solidFill>
                  <a:schemeClr val="hlink"/>
                </a:solidFill>
              </a:rPr>
              <a:t> 2 aaBb </a:t>
            </a:r>
            <a:r>
              <a:rPr lang="es-ES_tradnl" b="1"/>
              <a:t>,</a:t>
            </a:r>
            <a:r>
              <a:rPr lang="es-ES_tradnl" sz="1400" b="1">
                <a:solidFill>
                  <a:srgbClr val="FF0000"/>
                </a:solidFill>
              </a:rPr>
              <a:t> </a:t>
            </a:r>
            <a:r>
              <a:rPr lang="es-ES_tradnl" sz="1400" b="1">
                <a:solidFill>
                  <a:srgbClr val="006600"/>
                </a:solidFill>
              </a:rPr>
              <a:t>1 aabb</a:t>
            </a:r>
            <a:endParaRPr lang="es-ES" sz="1400" b="1">
              <a:solidFill>
                <a:srgbClr val="006600"/>
              </a:solidFill>
            </a:endParaRPr>
          </a:p>
        </p:txBody>
      </p:sp>
      <p:sp>
        <p:nvSpPr>
          <p:cNvPr id="8275" name="Text Box 83"/>
          <p:cNvSpPr txBox="1">
            <a:spLocks noChangeArrowheads="1"/>
          </p:cNvSpPr>
          <p:nvPr/>
        </p:nvSpPr>
        <p:spPr bwMode="auto">
          <a:xfrm>
            <a:off x="0" y="549275"/>
            <a:ext cx="4716463" cy="366713"/>
          </a:xfrm>
          <a:prstGeom prst="rect">
            <a:avLst/>
          </a:prstGeom>
          <a:noFill/>
          <a:ln w="9525">
            <a:noFill/>
            <a:miter lim="800000"/>
            <a:headEnd/>
            <a:tailEnd/>
          </a:ln>
          <a:effectLst/>
        </p:spPr>
        <p:txBody>
          <a:bodyPr>
            <a:spAutoFit/>
          </a:bodyPr>
          <a:lstStyle/>
          <a:p>
            <a:pPr>
              <a:spcBef>
                <a:spcPct val="50000"/>
              </a:spcBef>
            </a:pPr>
            <a:r>
              <a:rPr lang="es-ES_tradnl" b="1">
                <a:solidFill>
                  <a:srgbClr val="990000"/>
                </a:solidFill>
              </a:rPr>
              <a:t>EXPLICACIÓN DE LA 3ª LEY DE MENDEL</a:t>
            </a:r>
            <a:endParaRPr lang="es-ES" b="1">
              <a:solidFill>
                <a:srgbClr val="99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2" name="Picture 4" descr="http://experimentemos.files.wordpress.com/2010/09/dolly-fig-13-131.jpg"/>
          <p:cNvPicPr>
            <a:picLocks noChangeAspect="1" noChangeArrowheads="1"/>
          </p:cNvPicPr>
          <p:nvPr/>
        </p:nvPicPr>
        <p:blipFill>
          <a:blip r:embed="rId2"/>
          <a:srcRect/>
          <a:stretch>
            <a:fillRect/>
          </a:stretch>
        </p:blipFill>
        <p:spPr bwMode="auto">
          <a:xfrm>
            <a:off x="0" y="0"/>
            <a:ext cx="9144000" cy="5988818"/>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000108"/>
          </a:xfrm>
        </p:spPr>
        <p:style>
          <a:lnRef idx="1">
            <a:schemeClr val="accent3"/>
          </a:lnRef>
          <a:fillRef idx="2">
            <a:schemeClr val="accent3"/>
          </a:fillRef>
          <a:effectRef idx="1">
            <a:schemeClr val="accent3"/>
          </a:effectRef>
          <a:fontRef idx="minor">
            <a:schemeClr val="dk1"/>
          </a:fontRef>
        </p:style>
        <p:txBody>
          <a:bodyPr>
            <a:normAutofit/>
          </a:bodyPr>
          <a:lstStyle/>
          <a:p>
            <a:r>
              <a:rPr lang="es-ES" dirty="0" smtClean="0"/>
              <a:t>Herencia ligada al cromosoma sexual X</a:t>
            </a:r>
            <a:endParaRPr lang="es-ES" dirty="0"/>
          </a:p>
        </p:txBody>
      </p:sp>
      <p:sp>
        <p:nvSpPr>
          <p:cNvPr id="3" name="2 Marcador de contenido"/>
          <p:cNvSpPr>
            <a:spLocks noGrp="1"/>
          </p:cNvSpPr>
          <p:nvPr>
            <p:ph idx="1"/>
          </p:nvPr>
        </p:nvSpPr>
        <p:spPr/>
        <p:txBody>
          <a:bodyPr/>
          <a:lstStyle/>
          <a:p>
            <a:endParaRPr lang="es-ES"/>
          </a:p>
        </p:txBody>
      </p:sp>
      <p:pic>
        <p:nvPicPr>
          <p:cNvPr id="65538" name="Picture 2"/>
          <p:cNvPicPr>
            <a:picLocks noChangeAspect="1" noChangeArrowheads="1"/>
          </p:cNvPicPr>
          <p:nvPr/>
        </p:nvPicPr>
        <p:blipFill>
          <a:blip r:embed="rId2"/>
          <a:srcRect/>
          <a:stretch>
            <a:fillRect/>
          </a:stretch>
        </p:blipFill>
        <p:spPr bwMode="auto">
          <a:xfrm>
            <a:off x="1000100" y="857232"/>
            <a:ext cx="6934200" cy="29622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28604"/>
            <a:ext cx="8229600" cy="2928958"/>
          </a:xfrm>
        </p:spPr>
        <p:style>
          <a:lnRef idx="2">
            <a:schemeClr val="accent6"/>
          </a:lnRef>
          <a:fillRef idx="1">
            <a:schemeClr val="lt1"/>
          </a:fillRef>
          <a:effectRef idx="0">
            <a:schemeClr val="accent6"/>
          </a:effectRef>
          <a:fontRef idx="minor">
            <a:schemeClr val="dk1"/>
          </a:fontRef>
        </p:style>
        <p:txBody>
          <a:bodyPr>
            <a:normAutofit fontScale="90000"/>
          </a:bodyPr>
          <a:lstStyle/>
          <a:p>
            <a:pPr algn="l"/>
            <a:r>
              <a:rPr lang="es-ES" sz="3200" dirty="0" smtClean="0"/>
              <a:t>          </a:t>
            </a:r>
            <a:r>
              <a:rPr lang="es-ES" sz="3200" b="1" dirty="0" smtClean="0"/>
              <a:t>Daltonismo Incapacidad para ver ciertos </a:t>
            </a:r>
            <a:r>
              <a:rPr lang="es-ES" sz="3200" dirty="0" smtClean="0"/>
              <a:t>colores.</a:t>
            </a:r>
            <a:br>
              <a:rPr lang="es-ES" sz="3200" dirty="0" smtClean="0"/>
            </a:br>
            <a:r>
              <a:rPr lang="es-ES" sz="3200" dirty="0" smtClean="0"/>
              <a:t> Es recesiva.</a:t>
            </a:r>
            <a:br>
              <a:rPr lang="es-ES" sz="3200" dirty="0" smtClean="0"/>
            </a:br>
            <a:r>
              <a:rPr lang="es-ES" sz="3200" dirty="0" smtClean="0"/>
              <a:t>Un padre normal y una mujer heterociga.</a:t>
            </a:r>
            <a:br>
              <a:rPr lang="es-ES" sz="3200" dirty="0" smtClean="0"/>
            </a:br>
            <a:r>
              <a:rPr lang="es-ES" sz="3200" dirty="0" smtClean="0"/>
              <a:t>Los hijos?</a:t>
            </a:r>
            <a:r>
              <a:rPr lang="es-ES" dirty="0" smtClean="0"/>
              <a:t/>
            </a:r>
            <a:br>
              <a:rPr lang="es-ES" dirty="0" smtClean="0"/>
            </a:br>
            <a:endParaRPr lang="es-ES" dirty="0"/>
          </a:p>
        </p:txBody>
      </p:sp>
      <p:graphicFrame>
        <p:nvGraphicFramePr>
          <p:cNvPr id="4" name="3 Marcador de contenido"/>
          <p:cNvGraphicFramePr>
            <a:graphicFrameLocks noGrp="1"/>
          </p:cNvGraphicFramePr>
          <p:nvPr>
            <p:ph idx="1"/>
          </p:nvPr>
        </p:nvGraphicFramePr>
        <p:xfrm>
          <a:off x="4000496" y="3786190"/>
          <a:ext cx="4357716" cy="1357323"/>
        </p:xfrm>
        <a:graphic>
          <a:graphicData uri="http://schemas.openxmlformats.org/drawingml/2006/table">
            <a:tbl>
              <a:tblPr firstRow="1" bandRow="1">
                <a:tableStyleId>{5940675A-B579-460E-94D1-54222C63F5DA}</a:tableStyleId>
              </a:tblPr>
              <a:tblGrid>
                <a:gridCol w="1452572"/>
                <a:gridCol w="1452572"/>
                <a:gridCol w="1452572"/>
              </a:tblGrid>
              <a:tr h="452441">
                <a:tc>
                  <a:txBody>
                    <a:bodyPr/>
                    <a:lstStyle/>
                    <a:p>
                      <a:pPr algn="ctr"/>
                      <a:r>
                        <a:rPr lang="es-ES" sz="2000" b="1" dirty="0" smtClean="0">
                          <a:solidFill>
                            <a:srgbClr val="FF0000"/>
                          </a:solidFill>
                        </a:rPr>
                        <a:t>Gametos</a:t>
                      </a:r>
                      <a:endParaRPr lang="es-ES" sz="2000" b="1" dirty="0">
                        <a:solidFill>
                          <a:srgbClr val="FF0000"/>
                        </a:solidFill>
                      </a:endParaRPr>
                    </a:p>
                  </a:txBody>
                  <a:tcPr/>
                </a:tc>
                <a:tc>
                  <a:txBody>
                    <a:bodyPr/>
                    <a:lstStyle/>
                    <a:p>
                      <a:pPr algn="ctr"/>
                      <a:r>
                        <a:rPr lang="es-ES" sz="2000" b="1" dirty="0" smtClean="0">
                          <a:solidFill>
                            <a:srgbClr val="FF0000"/>
                          </a:solidFill>
                        </a:rPr>
                        <a:t>X</a:t>
                      </a:r>
                      <a:r>
                        <a:rPr lang="es-ES" sz="1600" b="1" dirty="0" smtClean="0">
                          <a:solidFill>
                            <a:srgbClr val="FF0000"/>
                          </a:solidFill>
                        </a:rPr>
                        <a:t>D</a:t>
                      </a:r>
                      <a:endParaRPr lang="es-ES" sz="2000" b="1" dirty="0">
                        <a:solidFill>
                          <a:srgbClr val="FF0000"/>
                        </a:solidFill>
                      </a:endParaRPr>
                    </a:p>
                  </a:txBody>
                  <a:tcPr/>
                </a:tc>
                <a:tc>
                  <a:txBody>
                    <a:bodyPr/>
                    <a:lstStyle/>
                    <a:p>
                      <a:pPr algn="ctr"/>
                      <a:r>
                        <a:rPr lang="es-ES" sz="2000" b="1" dirty="0" err="1" smtClean="0">
                          <a:solidFill>
                            <a:srgbClr val="FF0000"/>
                          </a:solidFill>
                        </a:rPr>
                        <a:t>Xd</a:t>
                      </a:r>
                      <a:endParaRPr lang="es-ES" sz="2000" b="1" dirty="0">
                        <a:solidFill>
                          <a:srgbClr val="FF0000"/>
                        </a:solidFill>
                      </a:endParaRPr>
                    </a:p>
                  </a:txBody>
                  <a:tcPr/>
                </a:tc>
              </a:tr>
              <a:tr h="452441">
                <a:tc>
                  <a:txBody>
                    <a:bodyPr/>
                    <a:lstStyle/>
                    <a:p>
                      <a:pPr algn="ctr"/>
                      <a:r>
                        <a:rPr lang="es-ES" sz="2000" b="1" dirty="0" smtClean="0">
                          <a:solidFill>
                            <a:srgbClr val="FF0000"/>
                          </a:solidFill>
                        </a:rPr>
                        <a:t>X</a:t>
                      </a:r>
                      <a:r>
                        <a:rPr lang="es-ES" sz="1600" b="1" dirty="0" smtClean="0">
                          <a:solidFill>
                            <a:srgbClr val="FF0000"/>
                          </a:solidFill>
                        </a:rPr>
                        <a:t>D</a:t>
                      </a:r>
                      <a:endParaRPr lang="es-ES" sz="2000" b="1" dirty="0">
                        <a:solidFill>
                          <a:srgbClr val="FF0000"/>
                        </a:solidFill>
                      </a:endParaRPr>
                    </a:p>
                  </a:txBody>
                  <a:tcPr/>
                </a:tc>
                <a:tc>
                  <a:txBody>
                    <a:bodyPr/>
                    <a:lstStyle/>
                    <a:p>
                      <a:pPr algn="ctr"/>
                      <a:r>
                        <a:rPr lang="es-ES" sz="2000" b="1" dirty="0" smtClean="0"/>
                        <a:t>X</a:t>
                      </a:r>
                      <a:r>
                        <a:rPr lang="es-ES" sz="1600" b="1" dirty="0" smtClean="0"/>
                        <a:t>D</a:t>
                      </a:r>
                      <a:r>
                        <a:rPr lang="es-ES" sz="2000" b="1" dirty="0" smtClean="0"/>
                        <a:t>X</a:t>
                      </a:r>
                      <a:r>
                        <a:rPr lang="es-ES" sz="1800" b="1" dirty="0" smtClean="0"/>
                        <a:t>D</a:t>
                      </a:r>
                      <a:endParaRPr lang="es-ES" sz="2000" b="1" dirty="0"/>
                    </a:p>
                  </a:txBody>
                  <a:tcPr/>
                </a:tc>
                <a:tc>
                  <a:txBody>
                    <a:bodyPr/>
                    <a:lstStyle/>
                    <a:p>
                      <a:pPr algn="ctr"/>
                      <a:r>
                        <a:rPr lang="es-ES" sz="2000" b="1" dirty="0" err="1" smtClean="0"/>
                        <a:t>X</a:t>
                      </a:r>
                      <a:r>
                        <a:rPr lang="es-ES" sz="1800" b="1" dirty="0" err="1" smtClean="0"/>
                        <a:t>D</a:t>
                      </a:r>
                      <a:r>
                        <a:rPr lang="es-ES" sz="2000" b="1" dirty="0" err="1" smtClean="0"/>
                        <a:t>Xd</a:t>
                      </a:r>
                      <a:endParaRPr lang="es-ES" sz="2000" b="1" dirty="0"/>
                    </a:p>
                  </a:txBody>
                  <a:tcPr/>
                </a:tc>
              </a:tr>
              <a:tr h="452441">
                <a:tc>
                  <a:txBody>
                    <a:bodyPr/>
                    <a:lstStyle/>
                    <a:p>
                      <a:pPr algn="ctr"/>
                      <a:r>
                        <a:rPr lang="es-ES" sz="2000" b="1" dirty="0" smtClean="0">
                          <a:solidFill>
                            <a:srgbClr val="FF0000"/>
                          </a:solidFill>
                        </a:rPr>
                        <a:t>Y</a:t>
                      </a:r>
                      <a:endParaRPr lang="es-ES" sz="2000" b="1" dirty="0">
                        <a:solidFill>
                          <a:srgbClr val="FF0000"/>
                        </a:solidFill>
                      </a:endParaRPr>
                    </a:p>
                  </a:txBody>
                  <a:tcPr/>
                </a:tc>
                <a:tc>
                  <a:txBody>
                    <a:bodyPr/>
                    <a:lstStyle/>
                    <a:p>
                      <a:pPr algn="ctr"/>
                      <a:r>
                        <a:rPr lang="es-ES" sz="2000" b="1" dirty="0" smtClean="0"/>
                        <a:t>X</a:t>
                      </a:r>
                      <a:r>
                        <a:rPr lang="es-ES" sz="1600" b="1" dirty="0" smtClean="0"/>
                        <a:t>D</a:t>
                      </a:r>
                      <a:r>
                        <a:rPr lang="es-ES" sz="2000" b="1" dirty="0" smtClean="0"/>
                        <a:t>Y</a:t>
                      </a:r>
                      <a:endParaRPr lang="es-ES" sz="2000" b="1" dirty="0"/>
                    </a:p>
                  </a:txBody>
                  <a:tcPr/>
                </a:tc>
                <a:tc>
                  <a:txBody>
                    <a:bodyPr/>
                    <a:lstStyle/>
                    <a:p>
                      <a:pPr algn="ctr"/>
                      <a:r>
                        <a:rPr lang="es-ES" sz="2000" b="1" dirty="0" err="1" smtClean="0"/>
                        <a:t>X</a:t>
                      </a:r>
                      <a:r>
                        <a:rPr lang="es-ES" sz="1800" b="1" dirty="0" err="1" smtClean="0"/>
                        <a:t>d</a:t>
                      </a:r>
                      <a:r>
                        <a:rPr lang="es-ES" sz="2000" b="1" dirty="0" err="1" smtClean="0"/>
                        <a:t>Y</a:t>
                      </a:r>
                      <a:endParaRPr lang="es-ES" sz="2000" b="1" dirty="0"/>
                    </a:p>
                  </a:txBody>
                  <a:tcPr/>
                </a:tc>
              </a:tr>
            </a:tbl>
          </a:graphicData>
        </a:graphic>
      </p:graphicFrame>
      <p:pic>
        <p:nvPicPr>
          <p:cNvPr id="5" name="Picture 3"/>
          <p:cNvPicPr>
            <a:picLocks noChangeAspect="1" noChangeArrowheads="1"/>
          </p:cNvPicPr>
          <p:nvPr/>
        </p:nvPicPr>
        <p:blipFill>
          <a:blip r:embed="rId2"/>
          <a:srcRect/>
          <a:stretch>
            <a:fillRect/>
          </a:stretch>
        </p:blipFill>
        <p:spPr bwMode="auto">
          <a:xfrm>
            <a:off x="428596" y="3643314"/>
            <a:ext cx="2706170" cy="292893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2"/>
          <p:cNvPicPr>
            <a:picLocks noChangeAspect="1" noChangeArrowheads="1"/>
          </p:cNvPicPr>
          <p:nvPr/>
        </p:nvPicPr>
        <p:blipFill>
          <a:blip r:embed="rId3"/>
          <a:srcRect/>
          <a:stretch>
            <a:fillRect/>
          </a:stretch>
        </p:blipFill>
        <p:spPr bwMode="auto">
          <a:xfrm>
            <a:off x="154874" y="1228324"/>
            <a:ext cx="6659568" cy="5629677"/>
          </a:xfrm>
          <a:prstGeom prst="rect">
            <a:avLst/>
          </a:prstGeom>
          <a:noFill/>
          <a:ln w="9525">
            <a:noFill/>
            <a:miter lim="800000"/>
            <a:headEnd/>
            <a:tailEnd/>
          </a:ln>
        </p:spPr>
      </p:pic>
      <p:pic>
        <p:nvPicPr>
          <p:cNvPr id="139267" name="Picture 3"/>
          <p:cNvPicPr>
            <a:picLocks noChangeAspect="1" noChangeArrowheads="1"/>
          </p:cNvPicPr>
          <p:nvPr/>
        </p:nvPicPr>
        <p:blipFill>
          <a:blip r:embed="rId4"/>
          <a:srcRect/>
          <a:stretch>
            <a:fillRect/>
          </a:stretch>
        </p:blipFill>
        <p:spPr bwMode="auto">
          <a:xfrm>
            <a:off x="6737005" y="1256128"/>
            <a:ext cx="2361824" cy="5601872"/>
          </a:xfrm>
          <a:prstGeom prst="rect">
            <a:avLst/>
          </a:prstGeom>
          <a:noFill/>
          <a:ln w="9525">
            <a:noFill/>
            <a:miter lim="800000"/>
            <a:headEnd/>
            <a:tailEnd/>
          </a:ln>
        </p:spPr>
      </p:pic>
      <p:sp>
        <p:nvSpPr>
          <p:cNvPr id="139268" name="Rectangle 4"/>
          <p:cNvSpPr>
            <a:spLocks noGrp="1" noChangeArrowheads="1"/>
          </p:cNvSpPr>
          <p:nvPr>
            <p:ph type="title" idx="4294967295"/>
          </p:nvPr>
        </p:nvSpPr>
        <p:spPr>
          <a:xfrm>
            <a:off x="0" y="0"/>
            <a:ext cx="9144000" cy="1142984"/>
          </a:xfrm>
        </p:spPr>
        <p:style>
          <a:lnRef idx="1">
            <a:schemeClr val="accent3"/>
          </a:lnRef>
          <a:fillRef idx="2">
            <a:schemeClr val="accent3"/>
          </a:fillRef>
          <a:effectRef idx="1">
            <a:schemeClr val="accent3"/>
          </a:effectRef>
          <a:fontRef idx="minor">
            <a:schemeClr val="dk1"/>
          </a:fontRef>
        </p:style>
        <p:txBody>
          <a:bodyPr>
            <a:normAutofit/>
          </a:bodyPr>
          <a:lstStyle/>
          <a:p>
            <a:pPr eaLnBrk="1" hangingPunct="1"/>
            <a:r>
              <a:rPr lang="en-US" sz="4000" dirty="0" smtClean="0">
                <a:solidFill>
                  <a:schemeClr val="accent4">
                    <a:lumMod val="50000"/>
                  </a:schemeClr>
                </a:solidFill>
              </a:rPr>
              <a:t>Síndrome de Turner (45, X)</a:t>
            </a:r>
            <a:endParaRPr lang="es-ES_tradnl" sz="4800" dirty="0" smtClean="0">
              <a:solidFill>
                <a:schemeClr val="accent4">
                  <a:lumMod val="50000"/>
                </a:schemeClr>
              </a:solidFill>
            </a:endParaRPr>
          </a:p>
        </p:txBody>
      </p:sp>
      <p:sp>
        <p:nvSpPr>
          <p:cNvPr id="139269" name="Text Box 6"/>
          <p:cNvSpPr txBox="1">
            <a:spLocks noChangeArrowheads="1"/>
          </p:cNvSpPr>
          <p:nvPr/>
        </p:nvSpPr>
        <p:spPr bwMode="auto">
          <a:xfrm>
            <a:off x="4786314" y="714356"/>
            <a:ext cx="3857652" cy="463715"/>
          </a:xfrm>
          <a:prstGeom prst="rect">
            <a:avLst/>
          </a:prstGeom>
          <a:noFill/>
          <a:ln w="9525">
            <a:noFill/>
            <a:miter lim="800000"/>
            <a:headEnd/>
            <a:tailEnd/>
          </a:ln>
        </p:spPr>
        <p:txBody>
          <a:bodyPr wrap="square" lIns="93470" tIns="46735" rIns="93470" bIns="46735">
            <a:spAutoFit/>
          </a:bodyPr>
          <a:lstStyle/>
          <a:p>
            <a:r>
              <a:rPr lang="es-ES_tradnl" sz="2400" dirty="0">
                <a:solidFill>
                  <a:schemeClr val="tx2"/>
                </a:solidFill>
              </a:rPr>
              <a:t>1/2.000 nacidas vivas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2"/>
          <p:cNvPicPr>
            <a:picLocks noChangeAspect="1" noChangeArrowheads="1"/>
          </p:cNvPicPr>
          <p:nvPr/>
        </p:nvPicPr>
        <p:blipFill>
          <a:blip r:embed="rId3"/>
          <a:srcRect/>
          <a:stretch>
            <a:fillRect/>
          </a:stretch>
        </p:blipFill>
        <p:spPr bwMode="auto">
          <a:xfrm>
            <a:off x="1500166" y="760547"/>
            <a:ext cx="6194947" cy="5883163"/>
          </a:xfrm>
          <a:prstGeom prst="rect">
            <a:avLst/>
          </a:prstGeom>
          <a:ln>
            <a:headEnd/>
            <a:tailEnd/>
          </a:ln>
        </p:spPr>
        <p:style>
          <a:lnRef idx="2">
            <a:schemeClr val="accent6"/>
          </a:lnRef>
          <a:fillRef idx="1">
            <a:schemeClr val="lt1"/>
          </a:fillRef>
          <a:effectRef idx="0">
            <a:schemeClr val="accent6"/>
          </a:effectRef>
          <a:fontRef idx="minor">
            <a:schemeClr val="dk1"/>
          </a:fontRef>
        </p:style>
      </p:pic>
      <p:sp>
        <p:nvSpPr>
          <p:cNvPr id="141315" name="Rectangle 3"/>
          <p:cNvSpPr>
            <a:spLocks noGrp="1" noChangeArrowheads="1"/>
          </p:cNvSpPr>
          <p:nvPr>
            <p:ph type="title" idx="4294967295"/>
          </p:nvPr>
        </p:nvSpPr>
        <p:spPr>
          <a:xfrm>
            <a:off x="685640" y="285728"/>
            <a:ext cx="7772723" cy="661276"/>
          </a:xfrm>
        </p:spPr>
        <p:style>
          <a:lnRef idx="1">
            <a:schemeClr val="accent1"/>
          </a:lnRef>
          <a:fillRef idx="2">
            <a:schemeClr val="accent1"/>
          </a:fillRef>
          <a:effectRef idx="1">
            <a:schemeClr val="accent1"/>
          </a:effectRef>
          <a:fontRef idx="minor">
            <a:schemeClr val="dk1"/>
          </a:fontRef>
        </p:style>
        <p:txBody>
          <a:bodyPr/>
          <a:lstStyle/>
          <a:p>
            <a:r>
              <a:rPr lang="en-US" sz="3700" dirty="0" smtClean="0">
                <a:solidFill>
                  <a:srgbClr val="000000"/>
                </a:solidFill>
                <a:latin typeface="Arial" charset="0"/>
              </a:rPr>
              <a:t>Síndrome de Turner (X0)</a:t>
            </a:r>
            <a:endParaRPr lang="es-ES_tradnl" dirty="0" smtClean="0"/>
          </a:p>
        </p:txBody>
      </p:sp>
      <p:sp>
        <p:nvSpPr>
          <p:cNvPr id="141316" name="AutoShape 4"/>
          <p:cNvSpPr>
            <a:spLocks noChangeArrowheads="1"/>
          </p:cNvSpPr>
          <p:nvPr/>
        </p:nvSpPr>
        <p:spPr bwMode="auto">
          <a:xfrm>
            <a:off x="5827122" y="3846891"/>
            <a:ext cx="1471300" cy="549556"/>
          </a:xfrm>
          <a:prstGeom prst="roundRect">
            <a:avLst>
              <a:gd name="adj" fmla="val 16667"/>
            </a:avLst>
          </a:prstGeom>
          <a:noFill/>
          <a:ln w="28575">
            <a:solidFill>
              <a:srgbClr val="DA456B"/>
            </a:solidFill>
            <a:round/>
            <a:headEnd/>
            <a:tailEnd/>
          </a:ln>
        </p:spPr>
        <p:txBody>
          <a:bodyPr wrap="none" lIns="93470" tIns="46735" rIns="93470" bIns="46735" anchor="ctr"/>
          <a:lstStyle/>
          <a:p>
            <a:pPr algn="ctr"/>
            <a:endParaRPr lang="es-ES">
              <a:solidFill>
                <a:srgbClr val="DA456B"/>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3"/>
          <p:cNvPicPr>
            <a:picLocks noChangeAspect="1" noChangeArrowheads="1"/>
          </p:cNvPicPr>
          <p:nvPr/>
        </p:nvPicPr>
        <p:blipFill>
          <a:blip r:embed="rId3"/>
          <a:srcRect/>
          <a:stretch>
            <a:fillRect/>
          </a:stretch>
        </p:blipFill>
        <p:spPr bwMode="auto">
          <a:xfrm>
            <a:off x="38718" y="1578339"/>
            <a:ext cx="6272384" cy="5302560"/>
          </a:xfrm>
          <a:prstGeom prst="rect">
            <a:avLst/>
          </a:prstGeom>
          <a:noFill/>
          <a:ln w="9525">
            <a:noFill/>
            <a:miter lim="800000"/>
            <a:headEnd/>
            <a:tailEnd/>
          </a:ln>
        </p:spPr>
      </p:pic>
      <p:sp>
        <p:nvSpPr>
          <p:cNvPr id="143363" name="Rectangle 4"/>
          <p:cNvSpPr>
            <a:spLocks noGrp="1" noChangeArrowheads="1"/>
          </p:cNvSpPr>
          <p:nvPr>
            <p:ph type="title" idx="4294967295"/>
          </p:nvPr>
        </p:nvSpPr>
        <p:spPr>
          <a:xfrm>
            <a:off x="685640" y="0"/>
            <a:ext cx="7772723" cy="888123"/>
          </a:xfrm>
        </p:spPr>
        <p:style>
          <a:lnRef idx="1">
            <a:schemeClr val="accent5"/>
          </a:lnRef>
          <a:fillRef idx="2">
            <a:schemeClr val="accent5"/>
          </a:fillRef>
          <a:effectRef idx="1">
            <a:schemeClr val="accent5"/>
          </a:effectRef>
          <a:fontRef idx="minor">
            <a:schemeClr val="dk1"/>
          </a:fontRef>
        </p:style>
        <p:txBody>
          <a:bodyPr>
            <a:normAutofit fontScale="90000"/>
          </a:bodyPr>
          <a:lstStyle/>
          <a:p>
            <a:pPr eaLnBrk="1" hangingPunct="1"/>
            <a:r>
              <a:rPr lang="en-US" sz="3700" dirty="0" smtClean="0">
                <a:solidFill>
                  <a:srgbClr val="000000"/>
                </a:solidFill>
              </a:rPr>
              <a:t>Síndrome de </a:t>
            </a:r>
            <a:r>
              <a:rPr lang="es-ES_tradnl" sz="3700" dirty="0" err="1" smtClean="0">
                <a:solidFill>
                  <a:srgbClr val="000000"/>
                </a:solidFill>
              </a:rPr>
              <a:t>Klinefelter</a:t>
            </a:r>
            <a:r>
              <a:rPr lang="es-ES_tradnl" sz="6200" b="1" dirty="0" smtClean="0">
                <a:solidFill>
                  <a:srgbClr val="000000"/>
                </a:solidFill>
                <a:latin typeface="Trebuchet MS" pitchFamily="84" charset="0"/>
              </a:rPr>
              <a:t> </a:t>
            </a:r>
            <a:r>
              <a:rPr lang="es-ES_tradnl" sz="3700" dirty="0" smtClean="0">
                <a:solidFill>
                  <a:srgbClr val="000000"/>
                </a:solidFill>
              </a:rPr>
              <a:t>(47, XXY)</a:t>
            </a:r>
            <a:endParaRPr lang="es-ES_tradnl" dirty="0" smtClean="0"/>
          </a:p>
        </p:txBody>
      </p:sp>
      <p:pic>
        <p:nvPicPr>
          <p:cNvPr id="143364" name="Picture 5"/>
          <p:cNvPicPr>
            <a:picLocks noChangeAspect="1" noChangeArrowheads="1"/>
          </p:cNvPicPr>
          <p:nvPr/>
        </p:nvPicPr>
        <p:blipFill>
          <a:blip r:embed="rId4"/>
          <a:srcRect/>
          <a:stretch>
            <a:fillRect/>
          </a:stretch>
        </p:blipFill>
        <p:spPr bwMode="auto">
          <a:xfrm>
            <a:off x="6138483" y="1589787"/>
            <a:ext cx="3123286" cy="4973808"/>
          </a:xfrm>
          <a:prstGeom prst="rect">
            <a:avLst/>
          </a:prstGeom>
          <a:noFill/>
          <a:ln w="9525">
            <a:noFill/>
            <a:miter lim="800000"/>
            <a:headEnd/>
            <a:tailEnd/>
          </a:ln>
        </p:spPr>
      </p:pic>
      <p:sp>
        <p:nvSpPr>
          <p:cNvPr id="143365" name="Text Box 6"/>
          <p:cNvSpPr txBox="1">
            <a:spLocks noChangeArrowheads="1"/>
          </p:cNvSpPr>
          <p:nvPr/>
        </p:nvSpPr>
        <p:spPr bwMode="auto">
          <a:xfrm>
            <a:off x="4572000" y="902842"/>
            <a:ext cx="4093681" cy="540659"/>
          </a:xfrm>
          <a:prstGeom prst="rect">
            <a:avLst/>
          </a:prstGeom>
          <a:noFill/>
          <a:ln w="9525">
            <a:noFill/>
            <a:miter lim="800000"/>
            <a:headEnd/>
            <a:tailEnd/>
          </a:ln>
        </p:spPr>
        <p:txBody>
          <a:bodyPr wrap="none" lIns="93470" tIns="46735" rIns="93470" bIns="46735">
            <a:spAutoFit/>
          </a:bodyPr>
          <a:lstStyle/>
          <a:p>
            <a:r>
              <a:rPr lang="es-ES_tradnl" sz="2900" dirty="0">
                <a:solidFill>
                  <a:schemeClr val="tx2"/>
                </a:solidFill>
              </a:rPr>
              <a:t>1-2/1.000 nacidos vivos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309747" y="0"/>
            <a:ext cx="9758655" cy="6889076"/>
            <a:chOff x="-192" y="31"/>
            <a:chExt cx="6049" cy="4212"/>
          </a:xfrm>
        </p:grpSpPr>
        <p:grpSp>
          <p:nvGrpSpPr>
            <p:cNvPr id="3" name="Group 8"/>
            <p:cNvGrpSpPr>
              <a:grpSpLocks/>
            </p:cNvGrpSpPr>
            <p:nvPr/>
          </p:nvGrpSpPr>
          <p:grpSpPr bwMode="auto">
            <a:xfrm>
              <a:off x="-192" y="31"/>
              <a:ext cx="6049" cy="4212"/>
              <a:chOff x="-192" y="31"/>
              <a:chExt cx="6049" cy="4212"/>
            </a:xfrm>
          </p:grpSpPr>
          <p:pic>
            <p:nvPicPr>
              <p:cNvPr id="75784" name="Picture 3" descr="21"/>
              <p:cNvPicPr>
                <a:picLocks noChangeAspect="1" noChangeArrowheads="1"/>
              </p:cNvPicPr>
              <p:nvPr/>
            </p:nvPicPr>
            <p:blipFill>
              <a:blip r:embed="rId3"/>
              <a:srcRect/>
              <a:stretch>
                <a:fillRect/>
              </a:stretch>
            </p:blipFill>
            <p:spPr bwMode="auto">
              <a:xfrm>
                <a:off x="-192" y="31"/>
                <a:ext cx="6049" cy="4212"/>
              </a:xfrm>
              <a:prstGeom prst="rect">
                <a:avLst/>
              </a:prstGeom>
              <a:noFill/>
              <a:ln w="9525">
                <a:noFill/>
                <a:miter lim="800000"/>
                <a:headEnd/>
                <a:tailEnd/>
              </a:ln>
            </p:spPr>
          </p:pic>
          <p:sp>
            <p:nvSpPr>
              <p:cNvPr id="75785" name="Text Box 6"/>
              <p:cNvSpPr txBox="1">
                <a:spLocks noChangeArrowheads="1"/>
              </p:cNvSpPr>
              <p:nvPr/>
            </p:nvSpPr>
            <p:spPr bwMode="auto">
              <a:xfrm>
                <a:off x="19" y="3460"/>
                <a:ext cx="996" cy="615"/>
              </a:xfrm>
              <a:prstGeom prst="rect">
                <a:avLst/>
              </a:prstGeom>
              <a:noFill/>
              <a:ln w="9525">
                <a:noFill/>
                <a:miter lim="800000"/>
                <a:headEnd/>
                <a:tailEnd/>
              </a:ln>
            </p:spPr>
            <p:txBody>
              <a:bodyPr wrap="none">
                <a:spAutoFit/>
              </a:bodyPr>
              <a:lstStyle/>
              <a:p>
                <a:r>
                  <a:rPr lang="es-ES_tradnl" sz="2000" b="1" dirty="0">
                    <a:solidFill>
                      <a:srgbClr val="000000"/>
                    </a:solidFill>
                  </a:rPr>
                  <a:t>Síndrome</a:t>
                </a:r>
              </a:p>
              <a:p>
                <a:r>
                  <a:rPr lang="es-ES_tradnl" sz="2000" b="1" dirty="0">
                    <a:solidFill>
                      <a:srgbClr val="000000"/>
                    </a:solidFill>
                  </a:rPr>
                  <a:t>de Williams</a:t>
                </a:r>
              </a:p>
              <a:p>
                <a:r>
                  <a:rPr lang="es-ES_tradnl" dirty="0">
                    <a:solidFill>
                      <a:srgbClr val="000000"/>
                    </a:solidFill>
                  </a:rPr>
                  <a:t>1/25.000</a:t>
                </a:r>
                <a:endParaRPr lang="es-ES_tradnl" sz="1200" dirty="0">
                  <a:solidFill>
                    <a:srgbClr val="000000"/>
                  </a:solidFill>
                  <a:latin typeface="Times" pitchFamily="84" charset="0"/>
                </a:endParaRPr>
              </a:p>
            </p:txBody>
          </p:sp>
        </p:grpSp>
        <p:sp>
          <p:nvSpPr>
            <p:cNvPr id="75782" name="Rectangle 5"/>
            <p:cNvSpPr>
              <a:spLocks noChangeArrowheads="1"/>
            </p:cNvSpPr>
            <p:nvPr/>
          </p:nvSpPr>
          <p:spPr bwMode="auto">
            <a:xfrm>
              <a:off x="4500" y="1872"/>
              <a:ext cx="336" cy="432"/>
            </a:xfrm>
            <a:prstGeom prst="rect">
              <a:avLst/>
            </a:prstGeom>
            <a:noFill/>
            <a:ln w="28575">
              <a:solidFill>
                <a:srgbClr val="339966"/>
              </a:solidFill>
              <a:miter lim="800000"/>
              <a:headEnd/>
              <a:tailEnd/>
            </a:ln>
          </p:spPr>
          <p:txBody>
            <a:bodyPr wrap="none" anchor="ctr"/>
            <a:lstStyle/>
            <a:p>
              <a:endParaRPr lang="es-ES"/>
            </a:p>
          </p:txBody>
        </p:sp>
        <p:sp>
          <p:nvSpPr>
            <p:cNvPr id="75783" name="Rectangle 9"/>
            <p:cNvSpPr>
              <a:spLocks noChangeArrowheads="1"/>
            </p:cNvSpPr>
            <p:nvPr/>
          </p:nvSpPr>
          <p:spPr bwMode="auto">
            <a:xfrm>
              <a:off x="558" y="1346"/>
              <a:ext cx="317" cy="460"/>
            </a:xfrm>
            <a:prstGeom prst="rect">
              <a:avLst/>
            </a:prstGeom>
            <a:noFill/>
            <a:ln w="28575">
              <a:solidFill>
                <a:srgbClr val="339966"/>
              </a:solidFill>
              <a:miter lim="800000"/>
              <a:headEnd/>
              <a:tailEnd/>
            </a:ln>
          </p:spPr>
          <p:txBody>
            <a:bodyPr wrap="none" anchor="ctr"/>
            <a:lstStyle/>
            <a:p>
              <a:endParaRPr lang="es-ES"/>
            </a:p>
          </p:txBody>
        </p:sp>
      </p:grpSp>
      <p:sp>
        <p:nvSpPr>
          <p:cNvPr id="75779" name="Rectangle 12"/>
          <p:cNvSpPr>
            <a:spLocks noChangeArrowheads="1"/>
          </p:cNvSpPr>
          <p:nvPr/>
        </p:nvSpPr>
        <p:spPr bwMode="auto">
          <a:xfrm>
            <a:off x="3871842" y="0"/>
            <a:ext cx="1471300" cy="628064"/>
          </a:xfrm>
          <a:prstGeom prst="rect">
            <a:avLst/>
          </a:prstGeom>
          <a:solidFill>
            <a:schemeClr val="bg1"/>
          </a:solidFill>
          <a:ln w="9525">
            <a:noFill/>
            <a:miter lim="800000"/>
            <a:headEnd/>
            <a:tailEnd/>
          </a:ln>
        </p:spPr>
        <p:txBody>
          <a:bodyPr wrap="none" lIns="93470" tIns="46735" rIns="93470" bIns="46735" anchor="ctr"/>
          <a:lstStyle/>
          <a:p>
            <a:endParaRPr lang="es-ES"/>
          </a:p>
        </p:txBody>
      </p:sp>
      <p:sp>
        <p:nvSpPr>
          <p:cNvPr id="75780" name="Rectangle 2"/>
          <p:cNvSpPr>
            <a:spLocks noGrp="1" noChangeArrowheads="1"/>
          </p:cNvSpPr>
          <p:nvPr>
            <p:ph type="title"/>
          </p:nvPr>
        </p:nvSpPr>
        <p:spPr>
          <a:xfrm>
            <a:off x="3357554" y="214289"/>
            <a:ext cx="2643206" cy="642943"/>
          </a:xfrm>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pPr eaLnBrk="1" hangingPunct="1"/>
            <a:r>
              <a:rPr lang="es-ES_tradnl" sz="3700" i="1" dirty="0" err="1" smtClean="0"/>
              <a:t>deleciones</a:t>
            </a:r>
            <a:endParaRPr lang="es-ES_tradnl" sz="3700" i="1"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t1.gstatic.com/images?q=tbn:ANd9GcT2_wkv1angMI9U5ioIQfyVD4zaeFKFu2NpcI3ndtbw_1Y0ESEQCg"/>
          <p:cNvPicPr>
            <a:picLocks noChangeAspect="1" noChangeArrowheads="1"/>
          </p:cNvPicPr>
          <p:nvPr/>
        </p:nvPicPr>
        <p:blipFill>
          <a:blip r:embed="rId2"/>
          <a:srcRect/>
          <a:stretch>
            <a:fillRect/>
          </a:stretch>
        </p:blipFill>
        <p:spPr bwMode="auto">
          <a:xfrm>
            <a:off x="0" y="0"/>
            <a:ext cx="9144000" cy="6821032"/>
          </a:xfrm>
          <a:prstGeom prst="rect">
            <a:avLst/>
          </a:prstGeom>
          <a:noFill/>
        </p:spPr>
      </p:pic>
      <p:sp>
        <p:nvSpPr>
          <p:cNvPr id="2" name="1 Marcador de contenido"/>
          <p:cNvSpPr>
            <a:spLocks noGrp="1"/>
          </p:cNvSpPr>
          <p:nvPr>
            <p:ph/>
          </p:nvPr>
        </p:nvSpPr>
        <p:spPr>
          <a:xfrm>
            <a:off x="6929454" y="5214950"/>
            <a:ext cx="2214546" cy="928694"/>
          </a:xfrm>
        </p:spPr>
        <p:txBody>
          <a:bodyPr>
            <a:normAutofit/>
          </a:bodyPr>
          <a:lstStyle/>
          <a:p>
            <a:pPr>
              <a:buNone/>
            </a:pPr>
            <a:r>
              <a:rPr lang="es-ES" sz="4800" b="1" dirty="0" smtClean="0">
                <a:solidFill>
                  <a:srgbClr val="FF0000"/>
                </a:solidFill>
              </a:rPr>
              <a:t>Gracias </a:t>
            </a:r>
            <a:endParaRPr lang="es-ES" sz="4800" b="1" dirty="0">
              <a:solidFill>
                <a:srgbClr val="FF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a:xfrm>
            <a:off x="381000" y="304800"/>
            <a:ext cx="8458200" cy="990600"/>
          </a:xfrm>
        </p:spPr>
        <p:txBody>
          <a:bodyPr/>
          <a:lstStyle/>
          <a:p>
            <a:pPr algn="ctr" eaLnBrk="1" hangingPunct="1">
              <a:defRPr/>
            </a:pPr>
            <a:r>
              <a:rPr lang="es-CO" sz="3600" b="1" dirty="0" smtClean="0"/>
              <a:t>ENFERMEDADES HEREDITARIAS</a:t>
            </a:r>
            <a:endParaRPr lang="es-ES" sz="3600" b="1" dirty="0" smtClean="0">
              <a:latin typeface="Comic Sans MS" pitchFamily="66" charset="0"/>
            </a:endParaRPr>
          </a:p>
        </p:txBody>
      </p:sp>
      <p:sp>
        <p:nvSpPr>
          <p:cNvPr id="3075" name="Rectangle 8"/>
          <p:cNvSpPr>
            <a:spLocks noGrp="1" noChangeArrowheads="1"/>
          </p:cNvSpPr>
          <p:nvPr>
            <p:ph type="sldNum" sz="quarter" idx="12"/>
          </p:nvPr>
        </p:nvSpPr>
        <p:spPr>
          <a:xfrm>
            <a:off x="6553200" y="6172200"/>
            <a:ext cx="1905000" cy="457200"/>
          </a:xfrm>
          <a:prstGeom prst="rect">
            <a:avLst/>
          </a:prstGeom>
          <a:noFill/>
        </p:spPr>
        <p:txBody>
          <a:bodyPr/>
          <a:lstStyle/>
          <a:p>
            <a:fld id="{764BECD3-B447-4243-9559-B96CA1072DEE}" type="slidenum">
              <a:rPr lang="es-ES" smtClean="0">
                <a:latin typeface="Times New Roman" pitchFamily="18" charset="0"/>
              </a:rPr>
              <a:pPr/>
              <a:t>39</a:t>
            </a:fld>
            <a:endParaRPr lang="es-ES" smtClean="0">
              <a:latin typeface="Times New Roman" pitchFamily="18" charset="0"/>
            </a:endParaRPr>
          </a:p>
        </p:txBody>
      </p:sp>
      <p:pic>
        <p:nvPicPr>
          <p:cNvPr id="3078" name="Picture 6" descr="http://genmolecular.files.wordpress.com/2008/09/cropped-adn-molecula.jpg"/>
          <p:cNvPicPr>
            <a:picLocks noChangeAspect="1" noChangeArrowheads="1"/>
          </p:cNvPicPr>
          <p:nvPr/>
        </p:nvPicPr>
        <p:blipFill>
          <a:blip r:embed="rId3"/>
          <a:srcRect/>
          <a:stretch>
            <a:fillRect/>
          </a:stretch>
        </p:blipFill>
        <p:spPr bwMode="auto">
          <a:xfrm>
            <a:off x="228600" y="2438400"/>
            <a:ext cx="8686800" cy="1725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6" name="Rectangle 10"/>
          <p:cNvSpPr>
            <a:spLocks noGrp="1" noChangeArrowheads="1"/>
          </p:cNvSpPr>
          <p:nvPr>
            <p:ph type="title"/>
          </p:nvPr>
        </p:nvSpPr>
        <p:spPr>
          <a:effectLst>
            <a:outerShdw dist="35921" dir="2700000" algn="ctr" rotWithShape="0">
              <a:schemeClr val="bg2"/>
            </a:outerShdw>
          </a:effectLst>
        </p:spPr>
        <p:txBody>
          <a:bodyPr/>
          <a:lstStyle/>
          <a:p>
            <a:pPr eaLnBrk="1" hangingPunct="1">
              <a:defRPr/>
            </a:pPr>
            <a:r>
              <a:rPr lang="es-ES" sz="6600" dirty="0" smtClean="0">
                <a:solidFill>
                  <a:schemeClr val="folHlink"/>
                </a:solidFill>
              </a:rPr>
              <a:t>Ácidos nucléicos</a:t>
            </a:r>
          </a:p>
        </p:txBody>
      </p:sp>
      <p:sp>
        <p:nvSpPr>
          <p:cNvPr id="2051" name="Rectangle 8"/>
          <p:cNvSpPr>
            <a:spLocks noGrp="1" noChangeArrowheads="1"/>
          </p:cNvSpPr>
          <p:nvPr>
            <p:ph type="body" sz="half" idx="2"/>
          </p:nvPr>
        </p:nvSpPr>
        <p:spPr>
          <a:xfrm>
            <a:off x="3347864" y="1916832"/>
            <a:ext cx="5338936" cy="1440160"/>
          </a:xfrm>
        </p:spPr>
        <p:txBody>
          <a:bodyPr>
            <a:normAutofit fontScale="92500" lnSpcReduction="20000"/>
          </a:bodyPr>
          <a:lstStyle/>
          <a:p>
            <a:pPr eaLnBrk="1" hangingPunct="1">
              <a:buFontTx/>
              <a:buNone/>
            </a:pPr>
            <a:endParaRPr lang="es-ES" sz="2800" dirty="0" smtClean="0"/>
          </a:p>
          <a:p>
            <a:pPr eaLnBrk="1" hangingPunct="1">
              <a:buFontTx/>
              <a:buNone/>
            </a:pPr>
            <a:r>
              <a:rPr lang="es-ES" sz="3800" dirty="0" smtClean="0">
                <a:latin typeface="Agency FB" pitchFamily="34" charset="0"/>
              </a:rPr>
              <a:t>Los ácidos </a:t>
            </a:r>
            <a:r>
              <a:rPr lang="es-ES" sz="3800" dirty="0" err="1" smtClean="0">
                <a:latin typeface="Agency FB" pitchFamily="34" charset="0"/>
              </a:rPr>
              <a:t>nucleícos</a:t>
            </a:r>
            <a:r>
              <a:rPr lang="es-ES" sz="3800" dirty="0" smtClean="0">
                <a:latin typeface="Agency FB" pitchFamily="34" charset="0"/>
              </a:rPr>
              <a:t> </a:t>
            </a:r>
            <a:r>
              <a:rPr lang="es-ES" sz="3800" dirty="0" err="1" smtClean="0">
                <a:latin typeface="Agency FB" pitchFamily="34" charset="0"/>
              </a:rPr>
              <a:t>Freidrich</a:t>
            </a:r>
            <a:r>
              <a:rPr lang="es-ES" sz="3800" dirty="0" smtClean="0">
                <a:latin typeface="Agency FB" pitchFamily="34" charset="0"/>
              </a:rPr>
              <a:t> </a:t>
            </a:r>
            <a:r>
              <a:rPr lang="es-ES" sz="3800" dirty="0" err="1" smtClean="0">
                <a:latin typeface="Agency FB" pitchFamily="34" charset="0"/>
              </a:rPr>
              <a:t>Miescher</a:t>
            </a:r>
            <a:r>
              <a:rPr lang="es-ES" sz="3800" dirty="0" smtClean="0">
                <a:latin typeface="Agency FB" pitchFamily="34" charset="0"/>
              </a:rPr>
              <a:t> en 1869 </a:t>
            </a:r>
          </a:p>
        </p:txBody>
      </p:sp>
      <p:pic>
        <p:nvPicPr>
          <p:cNvPr id="2052" name="Picture 12" descr="miescher-2"/>
          <p:cNvPicPr>
            <a:picLocks noGrp="1" noChangeAspect="1" noChangeArrowheads="1"/>
          </p:cNvPicPr>
          <p:nvPr>
            <p:ph sz="half" idx="1"/>
          </p:nvPr>
        </p:nvPicPr>
        <p:blipFill>
          <a:blip r:embed="rId2"/>
          <a:srcRect/>
          <a:stretch>
            <a:fillRect/>
          </a:stretch>
        </p:blipFill>
        <p:spPr>
          <a:xfrm>
            <a:off x="539552" y="1484784"/>
            <a:ext cx="1945759" cy="251993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053" name="4 Marcador de pie de página"/>
          <p:cNvSpPr>
            <a:spLocks noGrp="1"/>
          </p:cNvSpPr>
          <p:nvPr>
            <p:ph type="ftr" sz="quarter" idx="11"/>
          </p:nvPr>
        </p:nvSpPr>
        <p:spPr>
          <a:noFill/>
        </p:spPr>
        <p:txBody>
          <a:bodyPr/>
          <a:lstStyle/>
          <a:p>
            <a:r>
              <a:rPr lang="es-ES"/>
              <a:t>Mirel Nervenis</a:t>
            </a:r>
          </a:p>
        </p:txBody>
      </p:sp>
      <p:pic>
        <p:nvPicPr>
          <p:cNvPr id="7" name="6 Imagen" descr="watson-crick.jpg"/>
          <p:cNvPicPr>
            <a:picLocks noChangeAspect="1"/>
          </p:cNvPicPr>
          <p:nvPr/>
        </p:nvPicPr>
        <p:blipFill>
          <a:blip r:embed="rId3"/>
          <a:stretch>
            <a:fillRect/>
          </a:stretch>
        </p:blipFill>
        <p:spPr>
          <a:xfrm>
            <a:off x="1142976" y="4314029"/>
            <a:ext cx="2543971" cy="2543971"/>
          </a:xfrm>
          <a:prstGeom prst="rect">
            <a:avLst/>
          </a:prstGeom>
          <a:ln>
            <a:noFill/>
          </a:ln>
          <a:effectLst>
            <a:softEdge rad="112500"/>
          </a:effectLst>
        </p:spPr>
      </p:pic>
      <p:sp>
        <p:nvSpPr>
          <p:cNvPr id="2" name="1 Rectángulo"/>
          <p:cNvSpPr/>
          <p:nvPr/>
        </p:nvSpPr>
        <p:spPr>
          <a:xfrm>
            <a:off x="4067944" y="5575873"/>
            <a:ext cx="4572000" cy="646331"/>
          </a:xfrm>
          <a:prstGeom prst="rect">
            <a:avLst/>
          </a:prstGeom>
        </p:spPr>
        <p:txBody>
          <a:bodyPr>
            <a:spAutoFit/>
          </a:bodyPr>
          <a:lstStyle/>
          <a:p>
            <a:pPr eaLnBrk="1" hangingPunct="1"/>
            <a:r>
              <a:rPr lang="es-ES_tradnl" dirty="0"/>
              <a:t>En </a:t>
            </a:r>
            <a:r>
              <a:rPr lang="es-ES_tradnl" dirty="0">
                <a:latin typeface="Agency FB" pitchFamily="34" charset="0"/>
              </a:rPr>
              <a:t>1953</a:t>
            </a:r>
            <a:r>
              <a:rPr lang="es-ES_tradnl" dirty="0"/>
              <a:t> Watson y Crick doble hélice, (</a:t>
            </a:r>
            <a:r>
              <a:rPr lang="es-ES_tradnl" dirty="0">
                <a:latin typeface="Agency FB" pitchFamily="34" charset="0"/>
              </a:rPr>
              <a:t>difracción</a:t>
            </a:r>
            <a:r>
              <a:rPr lang="es-ES_tradnl" dirty="0"/>
              <a:t> de rayos X de fibras de ADN.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title" idx="4294967295"/>
          </p:nvPr>
        </p:nvSpPr>
        <p:spPr>
          <a:xfrm>
            <a:off x="1006679" y="7301243"/>
            <a:ext cx="7772723" cy="1143273"/>
          </a:xfrm>
        </p:spPr>
        <p:txBody>
          <a:bodyPr/>
          <a:lstStyle/>
          <a:p>
            <a:pPr eaLnBrk="1" hangingPunct="1"/>
            <a:r>
              <a:rPr lang="es-ES_tradnl" smtClean="0"/>
              <a:t>Cambios estructura</a:t>
            </a:r>
          </a:p>
        </p:txBody>
      </p:sp>
      <p:grpSp>
        <p:nvGrpSpPr>
          <p:cNvPr id="2" name="Group 15"/>
          <p:cNvGrpSpPr>
            <a:grpSpLocks/>
          </p:cNvGrpSpPr>
          <p:nvPr/>
        </p:nvGrpSpPr>
        <p:grpSpPr bwMode="auto">
          <a:xfrm>
            <a:off x="282323" y="1"/>
            <a:ext cx="8577743" cy="6858000"/>
            <a:chOff x="175" y="0"/>
            <a:chExt cx="5317" cy="8160"/>
          </a:xfrm>
        </p:grpSpPr>
        <p:pic>
          <p:nvPicPr>
            <p:cNvPr id="47113" name="Picture 2" descr="21"/>
            <p:cNvPicPr>
              <a:picLocks noChangeAspect="1" noChangeArrowheads="1"/>
            </p:cNvPicPr>
            <p:nvPr/>
          </p:nvPicPr>
          <p:blipFill>
            <a:blip r:embed="rId3"/>
            <a:srcRect/>
            <a:stretch>
              <a:fillRect/>
            </a:stretch>
          </p:blipFill>
          <p:spPr bwMode="auto">
            <a:xfrm>
              <a:off x="175" y="0"/>
              <a:ext cx="5317" cy="8160"/>
            </a:xfrm>
            <a:prstGeom prst="rect">
              <a:avLst/>
            </a:prstGeom>
            <a:noFill/>
            <a:ln w="9525">
              <a:noFill/>
              <a:miter lim="800000"/>
              <a:headEnd/>
              <a:tailEnd/>
            </a:ln>
          </p:spPr>
        </p:pic>
        <p:sp>
          <p:nvSpPr>
            <p:cNvPr id="47114" name="Rectangle 5"/>
            <p:cNvSpPr>
              <a:spLocks noChangeArrowheads="1"/>
            </p:cNvSpPr>
            <p:nvPr/>
          </p:nvSpPr>
          <p:spPr bwMode="auto">
            <a:xfrm>
              <a:off x="3000" y="1944"/>
              <a:ext cx="1008" cy="450"/>
            </a:xfrm>
            <a:prstGeom prst="rect">
              <a:avLst/>
            </a:prstGeom>
            <a:noFill/>
            <a:ln w="28575">
              <a:solidFill>
                <a:srgbClr val="339966"/>
              </a:solidFill>
              <a:miter lim="800000"/>
              <a:headEnd/>
              <a:tailEnd/>
            </a:ln>
          </p:spPr>
          <p:txBody>
            <a:bodyPr wrap="none" anchor="ctr"/>
            <a:lstStyle/>
            <a:p>
              <a:endParaRPr lang="es-ES"/>
            </a:p>
          </p:txBody>
        </p:sp>
        <p:sp>
          <p:nvSpPr>
            <p:cNvPr id="47115" name="Rectangle 6"/>
            <p:cNvSpPr>
              <a:spLocks noChangeArrowheads="1"/>
            </p:cNvSpPr>
            <p:nvPr/>
          </p:nvSpPr>
          <p:spPr bwMode="auto">
            <a:xfrm>
              <a:off x="3504" y="1308"/>
              <a:ext cx="480" cy="450"/>
            </a:xfrm>
            <a:prstGeom prst="rect">
              <a:avLst/>
            </a:prstGeom>
            <a:noFill/>
            <a:ln w="28575">
              <a:solidFill>
                <a:srgbClr val="339966"/>
              </a:solidFill>
              <a:miter lim="800000"/>
              <a:headEnd/>
              <a:tailEnd/>
            </a:ln>
          </p:spPr>
          <p:txBody>
            <a:bodyPr wrap="none" anchor="ctr"/>
            <a:lstStyle/>
            <a:p>
              <a:endParaRPr lang="es-ES"/>
            </a:p>
          </p:txBody>
        </p:sp>
        <p:sp>
          <p:nvSpPr>
            <p:cNvPr id="47116" name="AutoShape 8"/>
            <p:cNvSpPr>
              <a:spLocks noChangeArrowheads="1"/>
            </p:cNvSpPr>
            <p:nvPr/>
          </p:nvSpPr>
          <p:spPr bwMode="auto">
            <a:xfrm>
              <a:off x="2784" y="972"/>
              <a:ext cx="526" cy="288"/>
            </a:xfrm>
            <a:prstGeom prst="triangle">
              <a:avLst>
                <a:gd name="adj" fmla="val 50000"/>
              </a:avLst>
            </a:prstGeom>
            <a:noFill/>
            <a:ln w="28575">
              <a:solidFill>
                <a:srgbClr val="339966"/>
              </a:solidFill>
              <a:miter lim="800000"/>
              <a:headEnd/>
              <a:tailEnd/>
            </a:ln>
          </p:spPr>
          <p:txBody>
            <a:bodyPr wrap="none" anchor="ctr"/>
            <a:lstStyle/>
            <a:p>
              <a:endParaRPr lang="es-ES"/>
            </a:p>
          </p:txBody>
        </p:sp>
        <p:sp>
          <p:nvSpPr>
            <p:cNvPr id="47117" name="Rectangle 11"/>
            <p:cNvSpPr>
              <a:spLocks noChangeArrowheads="1"/>
            </p:cNvSpPr>
            <p:nvPr/>
          </p:nvSpPr>
          <p:spPr bwMode="auto">
            <a:xfrm>
              <a:off x="3244" y="3890"/>
              <a:ext cx="480" cy="252"/>
            </a:xfrm>
            <a:prstGeom prst="rect">
              <a:avLst/>
            </a:prstGeom>
            <a:noFill/>
            <a:ln w="28575">
              <a:solidFill>
                <a:srgbClr val="339966"/>
              </a:solidFill>
              <a:miter lim="800000"/>
              <a:headEnd/>
              <a:tailEnd/>
            </a:ln>
          </p:spPr>
          <p:txBody>
            <a:bodyPr wrap="none" anchor="ctr"/>
            <a:lstStyle/>
            <a:p>
              <a:endParaRPr lang="es-ES"/>
            </a:p>
          </p:txBody>
        </p:sp>
        <p:sp>
          <p:nvSpPr>
            <p:cNvPr id="47118" name="Rectangle 13"/>
            <p:cNvSpPr>
              <a:spLocks noChangeArrowheads="1"/>
            </p:cNvSpPr>
            <p:nvPr/>
          </p:nvSpPr>
          <p:spPr bwMode="auto">
            <a:xfrm>
              <a:off x="3996" y="3648"/>
              <a:ext cx="480" cy="252"/>
            </a:xfrm>
            <a:prstGeom prst="rect">
              <a:avLst/>
            </a:prstGeom>
            <a:noFill/>
            <a:ln w="28575">
              <a:solidFill>
                <a:srgbClr val="339966"/>
              </a:solidFill>
              <a:miter lim="800000"/>
              <a:headEnd/>
              <a:tailEnd/>
            </a:ln>
          </p:spPr>
          <p:txBody>
            <a:bodyPr wrap="none" anchor="ctr"/>
            <a:lstStyle/>
            <a:p>
              <a:endParaRPr lang="es-ES"/>
            </a:p>
          </p:txBody>
        </p:sp>
        <p:sp>
          <p:nvSpPr>
            <p:cNvPr id="47119" name="Rectangle 14"/>
            <p:cNvSpPr>
              <a:spLocks noChangeArrowheads="1"/>
            </p:cNvSpPr>
            <p:nvPr/>
          </p:nvSpPr>
          <p:spPr bwMode="auto">
            <a:xfrm>
              <a:off x="3749" y="3193"/>
              <a:ext cx="480" cy="252"/>
            </a:xfrm>
            <a:prstGeom prst="rect">
              <a:avLst/>
            </a:prstGeom>
            <a:noFill/>
            <a:ln w="28575">
              <a:solidFill>
                <a:srgbClr val="339966"/>
              </a:solidFill>
              <a:miter lim="800000"/>
              <a:headEnd/>
              <a:tailEnd/>
            </a:ln>
          </p:spPr>
          <p:txBody>
            <a:bodyPr wrap="none" anchor="ctr"/>
            <a:lstStyle/>
            <a:p>
              <a:endParaRPr lang="es-ES"/>
            </a:p>
          </p:txBody>
        </p:sp>
      </p:grpSp>
      <p:sp>
        <p:nvSpPr>
          <p:cNvPr id="47108" name="Text Box 16"/>
          <p:cNvSpPr txBox="1">
            <a:spLocks noChangeArrowheads="1"/>
          </p:cNvSpPr>
          <p:nvPr/>
        </p:nvSpPr>
        <p:spPr bwMode="auto">
          <a:xfrm>
            <a:off x="1064757" y="2656187"/>
            <a:ext cx="466086" cy="663769"/>
          </a:xfrm>
          <a:prstGeom prst="rect">
            <a:avLst/>
          </a:prstGeom>
          <a:noFill/>
          <a:ln w="9525">
            <a:noFill/>
            <a:miter lim="800000"/>
            <a:headEnd/>
            <a:tailEnd/>
          </a:ln>
        </p:spPr>
        <p:txBody>
          <a:bodyPr wrap="none" lIns="93470" tIns="46735" rIns="93470" bIns="46735">
            <a:spAutoFit/>
          </a:bodyPr>
          <a:lstStyle/>
          <a:p>
            <a:r>
              <a:rPr lang="es-ES_tradnl" sz="3700" b="1" dirty="0">
                <a:solidFill>
                  <a:srgbClr val="187534"/>
                </a:solidFill>
              </a:rPr>
              <a:t>+</a:t>
            </a:r>
            <a:endParaRPr lang="es-ES_tradnl" dirty="0"/>
          </a:p>
        </p:txBody>
      </p:sp>
      <p:sp>
        <p:nvSpPr>
          <p:cNvPr id="47109" name="Text Box 17"/>
          <p:cNvSpPr txBox="1">
            <a:spLocks noChangeArrowheads="1"/>
          </p:cNvSpPr>
          <p:nvPr/>
        </p:nvSpPr>
        <p:spPr bwMode="auto">
          <a:xfrm>
            <a:off x="1084116" y="1648667"/>
            <a:ext cx="347463" cy="663769"/>
          </a:xfrm>
          <a:prstGeom prst="rect">
            <a:avLst/>
          </a:prstGeom>
          <a:noFill/>
          <a:ln w="9525">
            <a:noFill/>
            <a:miter lim="800000"/>
            <a:headEnd/>
            <a:tailEnd/>
          </a:ln>
        </p:spPr>
        <p:txBody>
          <a:bodyPr wrap="none" lIns="93470" tIns="46735" rIns="93470" bIns="46735">
            <a:spAutoFit/>
          </a:bodyPr>
          <a:lstStyle/>
          <a:p>
            <a:r>
              <a:rPr lang="es-ES_tradnl" sz="3700" b="1" dirty="0">
                <a:solidFill>
                  <a:srgbClr val="187534"/>
                </a:solidFill>
              </a:rPr>
              <a:t>-</a:t>
            </a:r>
          </a:p>
        </p:txBody>
      </p:sp>
      <p:sp>
        <p:nvSpPr>
          <p:cNvPr id="47110" name="Text Box 18"/>
          <p:cNvSpPr txBox="1">
            <a:spLocks noChangeArrowheads="1"/>
          </p:cNvSpPr>
          <p:nvPr/>
        </p:nvSpPr>
        <p:spPr bwMode="auto">
          <a:xfrm>
            <a:off x="1064757" y="4690852"/>
            <a:ext cx="466086" cy="663769"/>
          </a:xfrm>
          <a:prstGeom prst="rect">
            <a:avLst/>
          </a:prstGeom>
          <a:noFill/>
          <a:ln w="9525">
            <a:noFill/>
            <a:miter lim="800000"/>
            <a:headEnd/>
            <a:tailEnd/>
          </a:ln>
        </p:spPr>
        <p:txBody>
          <a:bodyPr wrap="none" lIns="93470" tIns="46735" rIns="93470" bIns="46735">
            <a:spAutoFit/>
          </a:bodyPr>
          <a:lstStyle/>
          <a:p>
            <a:r>
              <a:rPr lang="es-ES_tradnl" sz="3700" b="1" dirty="0">
                <a:solidFill>
                  <a:srgbClr val="187534"/>
                </a:solidFill>
              </a:rPr>
              <a:t>=</a:t>
            </a:r>
          </a:p>
        </p:txBody>
      </p:sp>
      <p:sp>
        <p:nvSpPr>
          <p:cNvPr id="47111" name="Text Box 19"/>
          <p:cNvSpPr txBox="1">
            <a:spLocks noChangeArrowheads="1"/>
          </p:cNvSpPr>
          <p:nvPr/>
        </p:nvSpPr>
        <p:spPr bwMode="auto">
          <a:xfrm>
            <a:off x="835673" y="5300925"/>
            <a:ext cx="188830" cy="371382"/>
          </a:xfrm>
          <a:prstGeom prst="rect">
            <a:avLst/>
          </a:prstGeom>
          <a:noFill/>
          <a:ln w="9525">
            <a:noFill/>
            <a:miter lim="800000"/>
            <a:headEnd/>
            <a:tailEnd/>
          </a:ln>
        </p:spPr>
        <p:txBody>
          <a:bodyPr wrap="none" lIns="93470" tIns="46735" rIns="93470" bIns="46735">
            <a:spAutoFit/>
          </a:bodyPr>
          <a:lstStyle/>
          <a:p>
            <a:endParaRPr lang="es-ES"/>
          </a:p>
        </p:txBody>
      </p:sp>
      <p:sp>
        <p:nvSpPr>
          <p:cNvPr id="47112" name="Text Box 20"/>
          <p:cNvSpPr txBox="1">
            <a:spLocks noChangeArrowheads="1"/>
          </p:cNvSpPr>
          <p:nvPr/>
        </p:nvSpPr>
        <p:spPr bwMode="auto">
          <a:xfrm>
            <a:off x="1067983" y="3689875"/>
            <a:ext cx="466086" cy="663769"/>
          </a:xfrm>
          <a:prstGeom prst="rect">
            <a:avLst/>
          </a:prstGeom>
          <a:noFill/>
          <a:ln w="9525">
            <a:noFill/>
            <a:miter lim="800000"/>
            <a:headEnd/>
            <a:tailEnd/>
          </a:ln>
        </p:spPr>
        <p:txBody>
          <a:bodyPr wrap="none" lIns="93470" tIns="46735" rIns="93470" bIns="46735">
            <a:spAutoFit/>
          </a:bodyPr>
          <a:lstStyle/>
          <a:p>
            <a:r>
              <a:rPr lang="es-ES_tradnl" sz="3700" b="1" dirty="0">
                <a:solidFill>
                  <a:srgbClr val="187534"/>
                </a:solidFill>
              </a:rPr>
              <a: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685640" y="-1143272"/>
            <a:ext cx="7772723" cy="1143273"/>
          </a:xfrm>
        </p:spPr>
        <p:txBody>
          <a:bodyPr/>
          <a:lstStyle/>
          <a:p>
            <a:pPr eaLnBrk="1" hangingPunct="1"/>
            <a:r>
              <a:rPr lang="es-ES_tradnl" smtClean="0"/>
              <a:t>Cambios número</a:t>
            </a:r>
          </a:p>
        </p:txBody>
      </p:sp>
      <p:grpSp>
        <p:nvGrpSpPr>
          <p:cNvPr id="2" name="Group 3"/>
          <p:cNvGrpSpPr>
            <a:grpSpLocks/>
          </p:cNvGrpSpPr>
          <p:nvPr/>
        </p:nvGrpSpPr>
        <p:grpSpPr bwMode="auto">
          <a:xfrm>
            <a:off x="785786" y="357166"/>
            <a:ext cx="6144967" cy="6024491"/>
            <a:chOff x="80" y="-4860"/>
            <a:chExt cx="5536" cy="8881"/>
          </a:xfrm>
        </p:grpSpPr>
        <p:pic>
          <p:nvPicPr>
            <p:cNvPr id="49156" name="Picture 4" descr="21"/>
            <p:cNvPicPr>
              <a:picLocks noChangeAspect="1" noChangeArrowheads="1"/>
            </p:cNvPicPr>
            <p:nvPr/>
          </p:nvPicPr>
          <p:blipFill>
            <a:blip r:embed="rId3"/>
            <a:srcRect/>
            <a:stretch>
              <a:fillRect/>
            </a:stretch>
          </p:blipFill>
          <p:spPr bwMode="auto">
            <a:xfrm>
              <a:off x="80" y="-4860"/>
              <a:ext cx="5536" cy="8496"/>
            </a:xfrm>
            <a:prstGeom prst="rect">
              <a:avLst/>
            </a:prstGeom>
            <a:noFill/>
            <a:ln w="9525">
              <a:noFill/>
              <a:miter lim="800000"/>
              <a:headEnd/>
              <a:tailEnd/>
            </a:ln>
          </p:spPr>
        </p:pic>
        <p:sp>
          <p:nvSpPr>
            <p:cNvPr id="49157" name="Text Box 5"/>
            <p:cNvSpPr txBox="1">
              <a:spLocks noChangeArrowheads="1"/>
            </p:cNvSpPr>
            <p:nvPr/>
          </p:nvSpPr>
          <p:spPr bwMode="auto">
            <a:xfrm>
              <a:off x="1416" y="3588"/>
              <a:ext cx="2560" cy="433"/>
            </a:xfrm>
            <a:prstGeom prst="rect">
              <a:avLst/>
            </a:prstGeom>
            <a:noFill/>
            <a:ln w="9525">
              <a:noFill/>
              <a:miter lim="800000"/>
              <a:headEnd/>
              <a:tailEnd/>
            </a:ln>
          </p:spPr>
          <p:txBody>
            <a:bodyPr wrap="none">
              <a:spAutoFit/>
            </a:bodyPr>
            <a:lstStyle/>
            <a:p>
              <a:r>
                <a:rPr lang="es-ES_tradnl" sz="2000" dirty="0"/>
                <a:t>doble </a:t>
              </a:r>
              <a:r>
                <a:rPr lang="es-ES_tradnl" sz="2000" dirty="0" err="1"/>
                <a:t>monosómico</a:t>
              </a:r>
              <a:r>
                <a:rPr lang="es-ES_tradnl" sz="2000" dirty="0"/>
                <a:t>         2n  - 1 - 1</a:t>
              </a:r>
              <a:r>
                <a:rPr lang="es-ES_tradnl" dirty="0"/>
                <a:t> </a:t>
              </a:r>
            </a:p>
            <a:p>
              <a:r>
                <a:rPr lang="es-ES_tradnl" sz="2000" dirty="0"/>
                <a:t>doble </a:t>
              </a:r>
              <a:r>
                <a:rPr lang="es-ES_tradnl" sz="2000" dirty="0" err="1"/>
                <a:t>trisómico</a:t>
              </a:r>
              <a:r>
                <a:rPr lang="es-ES_tradnl" sz="2000" dirty="0"/>
                <a:t>               2n + 1 + 1</a:t>
              </a:r>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071934" y="5949280"/>
            <a:ext cx="4857784" cy="908720"/>
          </a:xfrm>
        </p:spPr>
        <p:txBody>
          <a:bodyPr/>
          <a:lstStyle/>
          <a:p>
            <a:r>
              <a:rPr lang="es-ES" dirty="0" smtClean="0">
                <a:solidFill>
                  <a:srgbClr val="0070C0"/>
                </a:solidFill>
              </a:rPr>
              <a:t>Gracias..</a:t>
            </a:r>
            <a:endParaRPr lang="es-ES" dirty="0">
              <a:solidFill>
                <a:srgbClr val="0070C0"/>
              </a:solidFill>
            </a:endParaRPr>
          </a:p>
        </p:txBody>
      </p:sp>
      <p:pic>
        <p:nvPicPr>
          <p:cNvPr id="28674" name="Picture 2" descr="E:\jader documentos\muy bueno evolucion_files\IBE-40.jpg"/>
          <p:cNvPicPr>
            <a:picLocks noChangeAspect="1" noChangeArrowheads="1"/>
          </p:cNvPicPr>
          <p:nvPr/>
        </p:nvPicPr>
        <p:blipFill>
          <a:blip r:embed="rId2"/>
          <a:srcRect/>
          <a:stretch>
            <a:fillRect/>
          </a:stretch>
        </p:blipFill>
        <p:spPr bwMode="auto">
          <a:xfrm>
            <a:off x="0" y="0"/>
            <a:ext cx="9351193" cy="550070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5"/>
          <p:cNvSpPr>
            <a:spLocks noGrp="1" noChangeArrowheads="1"/>
          </p:cNvSpPr>
          <p:nvPr>
            <p:ph type="title"/>
          </p:nvPr>
        </p:nvSpPr>
        <p:spPr>
          <a:xfrm>
            <a:off x="0" y="0"/>
            <a:ext cx="9144000" cy="1714488"/>
          </a:xfrm>
        </p:spPr>
        <p:style>
          <a:lnRef idx="2">
            <a:schemeClr val="accent6"/>
          </a:lnRef>
          <a:fillRef idx="1">
            <a:schemeClr val="lt1"/>
          </a:fillRef>
          <a:effectRef idx="0">
            <a:schemeClr val="accent6"/>
          </a:effectRef>
          <a:fontRef idx="minor">
            <a:schemeClr val="dk1"/>
          </a:fontRef>
        </p:style>
        <p:txBody>
          <a:bodyPr/>
          <a:lstStyle/>
          <a:p>
            <a:pPr eaLnBrk="1" hangingPunct="1">
              <a:defRPr/>
            </a:pPr>
            <a:r>
              <a:rPr lang="es-ES" sz="3200" b="1" dirty="0" smtClean="0">
                <a:solidFill>
                  <a:srgbClr val="92D050"/>
                </a:solidFill>
                <a:effectLst>
                  <a:outerShdw blurRad="38100" dist="38100" dir="2700000" algn="tl">
                    <a:srgbClr val="000000">
                      <a:alpha val="43137"/>
                    </a:srgbClr>
                  </a:outerShdw>
                </a:effectLst>
              </a:rPr>
              <a:t>COMPOSICIÓN QUÍMICA Y ESTRUCTURA DE LOS ÁCIDOS NUCLEICOS</a:t>
            </a:r>
          </a:p>
        </p:txBody>
      </p:sp>
      <p:sp>
        <p:nvSpPr>
          <p:cNvPr id="18438" name="Rectangle 6"/>
          <p:cNvSpPr>
            <a:spLocks noGrp="1" noChangeArrowheads="1"/>
          </p:cNvSpPr>
          <p:nvPr>
            <p:ph type="body" idx="1"/>
          </p:nvPr>
        </p:nvSpPr>
        <p:spPr>
          <a:xfrm>
            <a:off x="357159" y="2143117"/>
            <a:ext cx="3857652" cy="4298958"/>
          </a:xfrm>
        </p:spPr>
        <p:style>
          <a:lnRef idx="2">
            <a:schemeClr val="accent4"/>
          </a:lnRef>
          <a:fillRef idx="1">
            <a:schemeClr val="lt1"/>
          </a:fillRef>
          <a:effectRef idx="0">
            <a:schemeClr val="accent4"/>
          </a:effectRef>
          <a:fontRef idx="minor">
            <a:schemeClr val="dk1"/>
          </a:fontRef>
        </p:style>
        <p:txBody>
          <a:bodyPr>
            <a:normAutofit fontScale="85000" lnSpcReduction="20000"/>
          </a:bodyPr>
          <a:lstStyle/>
          <a:p>
            <a:pPr algn="ctr" eaLnBrk="1" hangingPunct="1">
              <a:buNone/>
              <a:defRPr/>
            </a:pPr>
            <a:r>
              <a:rPr lang="es-ES_tradnl" dirty="0" smtClean="0">
                <a:solidFill>
                  <a:srgbClr val="0070C0"/>
                </a:solidFill>
              </a:rPr>
              <a:t>ADN</a:t>
            </a:r>
          </a:p>
          <a:p>
            <a:pPr eaLnBrk="1" hangingPunct="1">
              <a:defRPr/>
            </a:pPr>
            <a:r>
              <a:rPr lang="es-ES" dirty="0" smtClean="0"/>
              <a:t>Un nucleótido está formado por :</a:t>
            </a:r>
          </a:p>
          <a:p>
            <a:pPr eaLnBrk="1" hangingPunct="1">
              <a:defRPr/>
            </a:pPr>
            <a:r>
              <a:rPr lang="es-ES" dirty="0" smtClean="0"/>
              <a:t> grupo </a:t>
            </a:r>
            <a:r>
              <a:rPr lang="es-ES" dirty="0" smtClean="0">
                <a:solidFill>
                  <a:srgbClr val="FF9933"/>
                </a:solidFill>
              </a:rPr>
              <a:t>fosfato</a:t>
            </a:r>
          </a:p>
          <a:p>
            <a:pPr eaLnBrk="1" hangingPunct="1">
              <a:defRPr/>
            </a:pPr>
            <a:r>
              <a:rPr lang="es-ES" dirty="0" smtClean="0"/>
              <a:t> </a:t>
            </a:r>
            <a:r>
              <a:rPr lang="es-ES" dirty="0" err="1" smtClean="0">
                <a:solidFill>
                  <a:srgbClr val="FFC000"/>
                </a:solidFill>
              </a:rPr>
              <a:t>Desoxiribosa</a:t>
            </a:r>
            <a:endParaRPr lang="es-ES" dirty="0" smtClean="0">
              <a:solidFill>
                <a:srgbClr val="FFC000"/>
              </a:solidFill>
            </a:endParaRPr>
          </a:p>
          <a:p>
            <a:pPr eaLnBrk="1" hangingPunct="1">
              <a:buNone/>
              <a:defRPr/>
            </a:pPr>
            <a:endParaRPr lang="es-ES" dirty="0" smtClean="0"/>
          </a:p>
          <a:p>
            <a:pPr>
              <a:defRPr/>
            </a:pPr>
            <a:r>
              <a:rPr lang="es-ES" sz="3800" dirty="0" smtClean="0">
                <a:solidFill>
                  <a:srgbClr val="0070C0"/>
                </a:solidFill>
              </a:rPr>
              <a:t>Base nitrogenada</a:t>
            </a:r>
            <a:r>
              <a:rPr lang="es-ES" sz="3800" dirty="0" smtClean="0"/>
              <a:t>.</a:t>
            </a:r>
            <a:endParaRPr lang="es-ES_tradnl" sz="3800" dirty="0" smtClean="0"/>
          </a:p>
          <a:p>
            <a:pPr eaLnBrk="1" hangingPunct="1">
              <a:buNone/>
              <a:defRPr/>
            </a:pPr>
            <a:endParaRPr lang="es-ES" dirty="0" smtClean="0"/>
          </a:p>
          <a:p>
            <a:pPr eaLnBrk="1" hangingPunct="1">
              <a:defRPr/>
            </a:pPr>
            <a:r>
              <a:rPr lang="es-ES" b="1" dirty="0" smtClean="0"/>
              <a:t>ADENINA	TIMINA</a:t>
            </a:r>
          </a:p>
          <a:p>
            <a:pPr eaLnBrk="1" hangingPunct="1">
              <a:defRPr/>
            </a:pPr>
            <a:r>
              <a:rPr lang="es-ES" b="1" dirty="0" smtClean="0"/>
              <a:t>GUANINA	CITOSINA</a:t>
            </a:r>
          </a:p>
        </p:txBody>
      </p:sp>
      <p:sp>
        <p:nvSpPr>
          <p:cNvPr id="4100" name="3 Marcador de pie de página"/>
          <p:cNvSpPr>
            <a:spLocks noGrp="1"/>
          </p:cNvSpPr>
          <p:nvPr>
            <p:ph type="ftr" sz="quarter" idx="11"/>
          </p:nvPr>
        </p:nvSpPr>
        <p:spPr>
          <a:noFill/>
        </p:spPr>
        <p:txBody>
          <a:bodyPr/>
          <a:lstStyle/>
          <a:p>
            <a:r>
              <a:rPr lang="es-ES"/>
              <a:t>Mirel Nervenis</a:t>
            </a:r>
          </a:p>
        </p:txBody>
      </p:sp>
      <p:sp>
        <p:nvSpPr>
          <p:cNvPr id="6" name="5 Rectángulo"/>
          <p:cNvSpPr/>
          <p:nvPr/>
        </p:nvSpPr>
        <p:spPr>
          <a:xfrm>
            <a:off x="4643438" y="2112085"/>
            <a:ext cx="4071966" cy="445044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eaLnBrk="1" hangingPunct="1">
              <a:lnSpc>
                <a:spcPct val="80000"/>
              </a:lnSpc>
              <a:defRPr/>
            </a:pPr>
            <a:endParaRPr lang="es-ES_tradnl" sz="2400" dirty="0" smtClean="0"/>
          </a:p>
          <a:p>
            <a:pPr algn="ctr" eaLnBrk="1" hangingPunct="1">
              <a:lnSpc>
                <a:spcPct val="80000"/>
              </a:lnSpc>
              <a:defRPr/>
            </a:pPr>
            <a:r>
              <a:rPr lang="es-ES_tradnl" sz="2400" dirty="0" smtClean="0">
                <a:solidFill>
                  <a:srgbClr val="0070C0"/>
                </a:solidFill>
              </a:rPr>
              <a:t>ARN</a:t>
            </a:r>
          </a:p>
          <a:p>
            <a:pPr eaLnBrk="1" hangingPunct="1">
              <a:lnSpc>
                <a:spcPct val="80000"/>
              </a:lnSpc>
              <a:defRPr/>
            </a:pPr>
            <a:r>
              <a:rPr lang="es-ES_tradnl" sz="2400" dirty="0" smtClean="0"/>
              <a:t>a) un </a:t>
            </a:r>
            <a:r>
              <a:rPr lang="es-ES_tradnl" sz="2400" i="1" dirty="0" smtClean="0"/>
              <a:t>grupo </a:t>
            </a:r>
            <a:r>
              <a:rPr lang="es-ES_tradnl" sz="2400" b="1" i="1" dirty="0" smtClean="0">
                <a:solidFill>
                  <a:schemeClr val="folHlink"/>
                </a:solidFill>
                <a:effectLst>
                  <a:outerShdw blurRad="38100" dist="38100" dir="2700000" algn="tl">
                    <a:srgbClr val="C0C0C0"/>
                  </a:outerShdw>
                </a:effectLst>
              </a:rPr>
              <a:t>fosfato</a:t>
            </a:r>
            <a:r>
              <a:rPr lang="es-ES_tradnl" sz="2400" dirty="0" smtClean="0"/>
              <a:t>. </a:t>
            </a:r>
          </a:p>
          <a:p>
            <a:pPr eaLnBrk="1" hangingPunct="1">
              <a:lnSpc>
                <a:spcPct val="80000"/>
              </a:lnSpc>
              <a:defRPr/>
            </a:pPr>
            <a:r>
              <a:rPr lang="es-ES_tradnl" sz="2400" dirty="0" smtClean="0"/>
              <a:t>b</a:t>
            </a:r>
            <a:r>
              <a:rPr lang="es-ES_tradnl" sz="2400" i="1" dirty="0" smtClean="0"/>
              <a:t>) </a:t>
            </a:r>
            <a:r>
              <a:rPr lang="es-ES_tradnl" sz="2400" b="1" i="1" dirty="0" smtClean="0">
                <a:solidFill>
                  <a:schemeClr val="folHlink"/>
                </a:solidFill>
                <a:effectLst>
                  <a:outerShdw blurRad="38100" dist="38100" dir="2700000" algn="tl">
                    <a:srgbClr val="C0C0C0"/>
                  </a:outerShdw>
                </a:effectLst>
              </a:rPr>
              <a:t>Ribosa (</a:t>
            </a:r>
            <a:r>
              <a:rPr lang="es-ES_tradnl" sz="2400" b="1" i="1" dirty="0" err="1" smtClean="0">
                <a:solidFill>
                  <a:schemeClr val="folHlink"/>
                </a:solidFill>
                <a:effectLst>
                  <a:outerShdw blurRad="38100" dist="38100" dir="2700000" algn="tl">
                    <a:srgbClr val="C0C0C0"/>
                  </a:outerShdw>
                </a:effectLst>
              </a:rPr>
              <a:t>Azucar</a:t>
            </a:r>
            <a:r>
              <a:rPr lang="es-ES_tradnl" sz="2400" b="1" i="1" dirty="0" smtClean="0">
                <a:solidFill>
                  <a:schemeClr val="folHlink"/>
                </a:solidFill>
                <a:effectLst>
                  <a:outerShdw blurRad="38100" dist="38100" dir="2700000" algn="tl">
                    <a:srgbClr val="C0C0C0"/>
                  </a:outerShdw>
                </a:effectLst>
              </a:rPr>
              <a:t>)</a:t>
            </a:r>
            <a:endParaRPr lang="es-ES_tradnl" sz="2400" dirty="0" smtClean="0"/>
          </a:p>
          <a:p>
            <a:pPr eaLnBrk="1" hangingPunct="1">
              <a:lnSpc>
                <a:spcPct val="80000"/>
              </a:lnSpc>
              <a:defRPr/>
            </a:pPr>
            <a:r>
              <a:rPr lang="es-ES_tradnl" sz="2400" dirty="0" smtClean="0"/>
              <a:t>c) una </a:t>
            </a:r>
            <a:r>
              <a:rPr lang="es-ES_tradnl" sz="2400" b="1" i="1" dirty="0" smtClean="0">
                <a:solidFill>
                  <a:schemeClr val="folHlink"/>
                </a:solidFill>
                <a:effectLst>
                  <a:outerShdw blurRad="38100" dist="38100" dir="2700000" algn="tl">
                    <a:srgbClr val="C0C0C0"/>
                  </a:outerShdw>
                </a:effectLst>
              </a:rPr>
              <a:t>base</a:t>
            </a:r>
            <a:r>
              <a:rPr lang="es-ES_tradnl" sz="2400" i="1" dirty="0" smtClean="0"/>
              <a:t> </a:t>
            </a:r>
            <a:r>
              <a:rPr lang="es-ES_tradnl" sz="2400" b="1" i="1" dirty="0" smtClean="0">
                <a:solidFill>
                  <a:schemeClr val="folHlink"/>
                </a:solidFill>
                <a:effectLst>
                  <a:outerShdw blurRad="38100" dist="38100" dir="2700000" algn="tl">
                    <a:srgbClr val="C0C0C0"/>
                  </a:outerShdw>
                </a:effectLst>
              </a:rPr>
              <a:t>nitrogenada</a:t>
            </a:r>
            <a:r>
              <a:rPr lang="es-ES_tradnl" sz="2400" dirty="0" smtClean="0"/>
              <a:t> unida</a:t>
            </a:r>
          </a:p>
          <a:p>
            <a:pPr eaLnBrk="1" hangingPunct="1">
              <a:lnSpc>
                <a:spcPct val="80000"/>
              </a:lnSpc>
              <a:defRPr/>
            </a:pPr>
            <a:endParaRPr lang="es-ES" sz="2400" dirty="0" smtClean="0">
              <a:solidFill>
                <a:srgbClr val="0070C0"/>
              </a:solidFill>
            </a:endParaRPr>
          </a:p>
          <a:p>
            <a:pPr eaLnBrk="1" hangingPunct="1">
              <a:lnSpc>
                <a:spcPct val="80000"/>
              </a:lnSpc>
              <a:defRPr/>
            </a:pPr>
            <a:r>
              <a:rPr lang="es-ES" sz="2400" dirty="0" smtClean="0">
                <a:solidFill>
                  <a:srgbClr val="0070C0"/>
                </a:solidFill>
              </a:rPr>
              <a:t>Base nitrogenada</a:t>
            </a:r>
            <a:r>
              <a:rPr lang="es-ES" sz="2400" dirty="0" smtClean="0"/>
              <a:t>.</a:t>
            </a:r>
          </a:p>
          <a:p>
            <a:pPr eaLnBrk="1" hangingPunct="1">
              <a:lnSpc>
                <a:spcPct val="80000"/>
              </a:lnSpc>
              <a:defRPr/>
            </a:pPr>
            <a:endParaRPr lang="es-ES_tradnl" sz="2400" dirty="0" smtClean="0"/>
          </a:p>
          <a:p>
            <a:pPr eaLnBrk="1" hangingPunct="1">
              <a:lnSpc>
                <a:spcPct val="80000"/>
              </a:lnSpc>
              <a:defRPr/>
            </a:pPr>
            <a:r>
              <a:rPr lang="es-ES_tradnl" sz="2400" b="1" i="1" dirty="0" smtClean="0"/>
              <a:t>CITOCINA	 GUANINA </a:t>
            </a:r>
          </a:p>
          <a:p>
            <a:pPr eaLnBrk="1" hangingPunct="1">
              <a:lnSpc>
                <a:spcPct val="80000"/>
              </a:lnSpc>
              <a:defRPr/>
            </a:pPr>
            <a:r>
              <a:rPr lang="es-ES_tradnl" sz="2400" b="1" i="1" dirty="0" smtClean="0"/>
              <a:t>ADENINA  	URACILO</a:t>
            </a:r>
            <a:r>
              <a:rPr lang="es-ES_tradnl" sz="2400" dirty="0" smtClean="0"/>
              <a:t>.</a:t>
            </a:r>
          </a:p>
          <a:p>
            <a:pPr eaLnBrk="1" hangingPunct="1">
              <a:lnSpc>
                <a:spcPct val="80000"/>
              </a:lnSpc>
              <a:defRPr/>
            </a:pPr>
            <a:r>
              <a:rPr lang="es-ES_tradnl" sz="2400" dirty="0" smtClean="0"/>
              <a:t> </a:t>
            </a:r>
          </a:p>
          <a:p>
            <a:r>
              <a:rPr lang="es-ES_tradnl" sz="2400" dirty="0" smtClean="0"/>
              <a:t>mensajero (</a:t>
            </a:r>
            <a:r>
              <a:rPr lang="es-ES_tradnl" sz="2400" dirty="0" err="1" smtClean="0"/>
              <a:t>ARNm</a:t>
            </a:r>
            <a:r>
              <a:rPr lang="es-ES_tradnl" sz="2400" dirty="0" smtClean="0"/>
              <a:t>) </a:t>
            </a:r>
          </a:p>
          <a:p>
            <a:r>
              <a:rPr lang="es-ES_tradnl" sz="2400" dirty="0" err="1" smtClean="0"/>
              <a:t>ribosomal</a:t>
            </a:r>
            <a:r>
              <a:rPr lang="es-ES_tradnl" sz="2400" dirty="0" smtClean="0"/>
              <a:t> (</a:t>
            </a:r>
            <a:r>
              <a:rPr lang="es-ES_tradnl" sz="2400" dirty="0" err="1" smtClean="0"/>
              <a:t>ARNr</a:t>
            </a:r>
            <a:r>
              <a:rPr lang="es-ES_tradnl" sz="2400" dirty="0" smtClean="0"/>
              <a:t>) </a:t>
            </a:r>
          </a:p>
          <a:p>
            <a:r>
              <a:rPr lang="es-ES_tradnl" sz="2400" dirty="0" smtClean="0"/>
              <a:t>transferencia (</a:t>
            </a:r>
            <a:r>
              <a:rPr lang="es-ES_tradnl" sz="2400" dirty="0" err="1" smtClean="0"/>
              <a:t>ARNt</a:t>
            </a:r>
            <a:r>
              <a:rPr lang="es-ES_tradnl" sz="2400" dirty="0" smtClean="0"/>
              <a:t>).</a:t>
            </a:r>
            <a:endParaRPr lang="es-E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 Box 5"/>
          <p:cNvSpPr txBox="1">
            <a:spLocks noChangeArrowheads="1"/>
          </p:cNvSpPr>
          <p:nvPr/>
        </p:nvSpPr>
        <p:spPr bwMode="auto">
          <a:xfrm>
            <a:off x="0" y="0"/>
            <a:ext cx="9144000" cy="707886"/>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es-ES" dirty="0"/>
              <a:t> </a:t>
            </a:r>
            <a:r>
              <a:rPr lang="es-ES" sz="4000" b="1" dirty="0">
                <a:solidFill>
                  <a:srgbClr val="FF9933"/>
                </a:solidFill>
                <a:effectLst>
                  <a:outerShdw blurRad="38100" dist="38100" dir="2700000" algn="tl">
                    <a:srgbClr val="C0C0C0"/>
                  </a:outerShdw>
                </a:effectLst>
              </a:rPr>
              <a:t>BASES</a:t>
            </a:r>
            <a:r>
              <a:rPr lang="es-ES" sz="4000" dirty="0">
                <a:solidFill>
                  <a:srgbClr val="FF9933"/>
                </a:solidFill>
                <a:effectLst>
                  <a:outerShdw blurRad="38100" dist="38100" dir="2700000" algn="tl">
                    <a:srgbClr val="C0C0C0"/>
                  </a:outerShdw>
                </a:effectLst>
              </a:rPr>
              <a:t> </a:t>
            </a:r>
            <a:r>
              <a:rPr lang="es-ES" sz="4000" b="1" dirty="0">
                <a:solidFill>
                  <a:srgbClr val="FF9933"/>
                </a:solidFill>
                <a:effectLst>
                  <a:outerShdw blurRad="38100" dist="38100" dir="2700000" algn="tl">
                    <a:srgbClr val="C0C0C0"/>
                  </a:outerShdw>
                </a:effectLst>
              </a:rPr>
              <a:t>NITROGENADAS</a:t>
            </a:r>
          </a:p>
        </p:txBody>
      </p:sp>
      <p:pic>
        <p:nvPicPr>
          <p:cNvPr id="8195" name="5 Imagen" descr="abasenitro1.jpg"/>
          <p:cNvPicPr>
            <a:picLocks noChangeAspect="1"/>
          </p:cNvPicPr>
          <p:nvPr/>
        </p:nvPicPr>
        <p:blipFill>
          <a:blip r:embed="rId2"/>
          <a:srcRect/>
          <a:stretch>
            <a:fillRect/>
          </a:stretch>
        </p:blipFill>
        <p:spPr bwMode="auto">
          <a:xfrm>
            <a:off x="4765675" y="3214686"/>
            <a:ext cx="4378325" cy="3214688"/>
          </a:xfrm>
          <a:prstGeom prst="rect">
            <a:avLst/>
          </a:prstGeom>
          <a:noFill/>
          <a:ln w="9525">
            <a:noFill/>
            <a:miter lim="800000"/>
            <a:headEnd/>
            <a:tailEnd/>
          </a:ln>
        </p:spPr>
      </p:pic>
      <p:pic>
        <p:nvPicPr>
          <p:cNvPr id="8196" name="6 Imagen" descr="abasesnitro2.jpg"/>
          <p:cNvPicPr>
            <a:picLocks noChangeAspect="1"/>
          </p:cNvPicPr>
          <p:nvPr/>
        </p:nvPicPr>
        <p:blipFill>
          <a:blip r:embed="rId3"/>
          <a:srcRect/>
          <a:stretch>
            <a:fillRect/>
          </a:stretch>
        </p:blipFill>
        <p:spPr bwMode="auto">
          <a:xfrm>
            <a:off x="285720" y="1142984"/>
            <a:ext cx="4411663" cy="3238500"/>
          </a:xfrm>
          <a:prstGeom prst="rect">
            <a:avLst/>
          </a:prstGeom>
          <a:noFill/>
          <a:ln w="9525">
            <a:noFill/>
            <a:miter lim="800000"/>
            <a:headEnd/>
            <a:tailEnd/>
          </a:ln>
        </p:spPr>
      </p:pic>
      <p:sp>
        <p:nvSpPr>
          <p:cNvPr id="8197" name="4 Marcador de pie de página"/>
          <p:cNvSpPr>
            <a:spLocks noGrp="1"/>
          </p:cNvSpPr>
          <p:nvPr>
            <p:ph type="ftr" sz="quarter" idx="11"/>
          </p:nvPr>
        </p:nvSpPr>
        <p:spPr>
          <a:noFill/>
        </p:spPr>
        <p:txBody>
          <a:bodyPr/>
          <a:lstStyle/>
          <a:p>
            <a:r>
              <a:rPr lang="es-ES"/>
              <a:t>Mirel Nervenis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srcRect/>
          <a:stretch>
            <a:fillRect/>
          </a:stretch>
        </p:blipFill>
        <p:spPr bwMode="auto">
          <a:xfrm>
            <a:off x="357158" y="549275"/>
            <a:ext cx="4935538" cy="6308725"/>
          </a:xfrm>
          <a:prstGeom prst="rect">
            <a:avLst/>
          </a:prstGeom>
          <a:noFill/>
          <a:ln w="9525">
            <a:noFill/>
            <a:miter lim="800000"/>
            <a:headEnd/>
            <a:tailEnd/>
          </a:ln>
        </p:spPr>
      </p:pic>
      <p:pic>
        <p:nvPicPr>
          <p:cNvPr id="4" name="Picture 4" descr="http://www.maph49.galeon.com/arn/euovrvw.gif"/>
          <p:cNvPicPr>
            <a:picLocks noChangeAspect="1" noChangeArrowheads="1"/>
          </p:cNvPicPr>
          <p:nvPr/>
        </p:nvPicPr>
        <p:blipFill>
          <a:blip r:embed="rId3"/>
          <a:srcRect/>
          <a:stretch>
            <a:fillRect/>
          </a:stretch>
        </p:blipFill>
        <p:spPr bwMode="auto">
          <a:xfrm>
            <a:off x="5500694" y="1357298"/>
            <a:ext cx="3301774" cy="364333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03" descr="refold-rna(anim)"/>
          <p:cNvPicPr>
            <a:picLocks noChangeAspect="1" noChangeArrowheads="1" noCrop="1"/>
          </p:cNvPicPr>
          <p:nvPr/>
        </p:nvPicPr>
        <p:blipFill>
          <a:blip r:embed="rId2"/>
          <a:srcRect/>
          <a:stretch>
            <a:fillRect/>
          </a:stretch>
        </p:blipFill>
        <p:spPr bwMode="auto">
          <a:xfrm>
            <a:off x="1763713" y="1430338"/>
            <a:ext cx="4537075" cy="4537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500174"/>
          </a:xfrm>
        </p:spPr>
        <p:style>
          <a:lnRef idx="1">
            <a:schemeClr val="accent5"/>
          </a:lnRef>
          <a:fillRef idx="2">
            <a:schemeClr val="accent5"/>
          </a:fillRef>
          <a:effectRef idx="1">
            <a:schemeClr val="accent5"/>
          </a:effectRef>
          <a:fontRef idx="minor">
            <a:schemeClr val="dk1"/>
          </a:fontRef>
        </p:style>
        <p:txBody>
          <a:bodyPr>
            <a:normAutofit/>
          </a:bodyPr>
          <a:lstStyle/>
          <a:p>
            <a:r>
              <a:rPr lang="es-ES" b="1" dirty="0" smtClean="0">
                <a:solidFill>
                  <a:schemeClr val="accent4">
                    <a:lumMod val="75000"/>
                  </a:schemeClr>
                </a:solidFill>
              </a:rPr>
              <a:t>Tabla de codones</a:t>
            </a:r>
            <a:br>
              <a:rPr lang="es-ES" b="1" dirty="0" smtClean="0">
                <a:solidFill>
                  <a:schemeClr val="accent4">
                    <a:lumMod val="75000"/>
                  </a:schemeClr>
                </a:solidFill>
              </a:rPr>
            </a:br>
            <a:r>
              <a:rPr lang="es-ES" b="1" dirty="0" smtClean="0">
                <a:solidFill>
                  <a:schemeClr val="accent4">
                    <a:lumMod val="75000"/>
                  </a:schemeClr>
                </a:solidFill>
              </a:rPr>
              <a:t>Ilustra los 64 tripletes posibles</a:t>
            </a:r>
            <a:endParaRPr lang="es-ES" b="1" dirty="0">
              <a:solidFill>
                <a:schemeClr val="accent4">
                  <a:lumMod val="75000"/>
                </a:schemeClr>
              </a:solidFill>
            </a:endParaRPr>
          </a:p>
        </p:txBody>
      </p:sp>
      <p:pic>
        <p:nvPicPr>
          <p:cNvPr id="109570" name="Picture 2" descr="http://upload.wikimedia.org/wikipedia/commons/c/cc/Codontable1.PNG"/>
          <p:cNvPicPr>
            <a:picLocks noChangeAspect="1" noChangeArrowheads="1"/>
          </p:cNvPicPr>
          <p:nvPr/>
        </p:nvPicPr>
        <p:blipFill>
          <a:blip r:embed="rId2"/>
          <a:srcRect/>
          <a:stretch>
            <a:fillRect/>
          </a:stretch>
        </p:blipFill>
        <p:spPr bwMode="auto">
          <a:xfrm>
            <a:off x="0" y="1857363"/>
            <a:ext cx="7000892" cy="4154377"/>
          </a:xfrm>
          <a:prstGeom prst="rect">
            <a:avLst/>
          </a:prstGeom>
          <a:noFill/>
        </p:spPr>
      </p:pic>
      <p:pic>
        <p:nvPicPr>
          <p:cNvPr id="109572" name="Picture 4"/>
          <p:cNvPicPr>
            <a:picLocks noChangeAspect="1" noChangeArrowheads="1"/>
          </p:cNvPicPr>
          <p:nvPr/>
        </p:nvPicPr>
        <p:blipFill>
          <a:blip r:embed="rId3"/>
          <a:srcRect/>
          <a:stretch>
            <a:fillRect/>
          </a:stretch>
        </p:blipFill>
        <p:spPr bwMode="auto">
          <a:xfrm>
            <a:off x="6929454" y="2428868"/>
            <a:ext cx="2000250" cy="30194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879</TotalTime>
  <Words>2132</Words>
  <Application>Microsoft Office PowerPoint</Application>
  <PresentationFormat>Presentación en pantalla (4:3)</PresentationFormat>
  <Paragraphs>303</Paragraphs>
  <Slides>42</Slides>
  <Notes>7</Notes>
  <HiddenSlides>0</HiddenSlides>
  <MMClips>0</MMClips>
  <ScaleCrop>false</ScaleCrop>
  <HeadingPairs>
    <vt:vector size="6" baseType="variant">
      <vt:variant>
        <vt:lpstr>Tema</vt:lpstr>
      </vt:variant>
      <vt:variant>
        <vt:i4>1</vt:i4>
      </vt:variant>
      <vt:variant>
        <vt:lpstr>Servidores OLE incrustados</vt:lpstr>
      </vt:variant>
      <vt:variant>
        <vt:i4>2</vt:i4>
      </vt:variant>
      <vt:variant>
        <vt:lpstr>Títulos de diapositiva</vt:lpstr>
      </vt:variant>
      <vt:variant>
        <vt:i4>42</vt:i4>
      </vt:variant>
    </vt:vector>
  </HeadingPairs>
  <TitlesOfParts>
    <vt:vector size="45" baseType="lpstr">
      <vt:lpstr>Tema de Office</vt:lpstr>
      <vt:lpstr>Bitmap Image</vt:lpstr>
      <vt:lpstr>Document</vt:lpstr>
      <vt:lpstr>    Explicación Corta  Genética    John Jader Rivera Usme</vt:lpstr>
      <vt:lpstr>Presentación de PowerPoint</vt:lpstr>
      <vt:lpstr>Introducción</vt:lpstr>
      <vt:lpstr>Ácidos nucléicos</vt:lpstr>
      <vt:lpstr>COMPOSICIÓN QUÍMICA Y ESTRUCTURA DE LOS ÁCIDOS NUCLEICOS</vt:lpstr>
      <vt:lpstr>Presentación de PowerPoint</vt:lpstr>
      <vt:lpstr>Presentación de PowerPoint</vt:lpstr>
      <vt:lpstr>Presentación de PowerPoint</vt:lpstr>
      <vt:lpstr>Tabla de codones Ilustra los 64 tripletes posibles</vt:lpstr>
      <vt:lpstr>Presentación de PowerPoint</vt:lpstr>
      <vt:lpstr>Presentación de PowerPoint</vt:lpstr>
      <vt:lpstr>Presentación de PowerPoint</vt:lpstr>
      <vt:lpstr>Genética</vt:lpstr>
      <vt:lpstr>Genética</vt:lpstr>
      <vt:lpstr>Cruce monohíbrido entre un heterocigoto y un homocigoto recesivo.</vt:lpstr>
      <vt:lpstr>Genética humana</vt:lpstr>
      <vt:lpstr>Enroscamiento de la lengua </vt:lpstr>
      <vt:lpstr>Lóbulos adheridos </vt:lpstr>
      <vt:lpstr>Calvicie </vt:lpstr>
      <vt:lpstr> Genética humana</vt:lpstr>
      <vt:lpstr>Albinismo</vt:lpstr>
      <vt:lpstr>Presentación de PowerPoint</vt:lpstr>
      <vt:lpstr>Presentación de PowerPoint</vt:lpstr>
      <vt:lpstr>Presentación de PowerPoint</vt:lpstr>
      <vt:lpstr> Cruce monohíbrido entre dos parentales homocigotos</vt:lpstr>
      <vt:lpstr>Presentación de PowerPoint</vt:lpstr>
      <vt:lpstr>Presentación de PowerPoint</vt:lpstr>
      <vt:lpstr>Presentación de PowerPoint</vt:lpstr>
      <vt:lpstr>Presentación de PowerPoint</vt:lpstr>
      <vt:lpstr>Presentación de PowerPoint</vt:lpstr>
      <vt:lpstr>Presentación de PowerPoint</vt:lpstr>
      <vt:lpstr>Herencia ligada al cromosoma sexual X</vt:lpstr>
      <vt:lpstr>          Daltonismo Incapacidad para ver ciertos colores.  Es recesiva. Un padre normal y una mujer heterociga. Los hijos? </vt:lpstr>
      <vt:lpstr>Síndrome de Turner (45, X)</vt:lpstr>
      <vt:lpstr>Síndrome de Turner (X0)</vt:lpstr>
      <vt:lpstr>Síndrome de Klinefelter (47, XXY)</vt:lpstr>
      <vt:lpstr>deleciones</vt:lpstr>
      <vt:lpstr>Presentación de PowerPoint</vt:lpstr>
      <vt:lpstr>ENFERMEDADES HEREDITARIAS</vt:lpstr>
      <vt:lpstr>Cambios estructura</vt:lpstr>
      <vt:lpstr>Cambios número</vt:lpstr>
      <vt:lpstr>Gracias..</vt:lpstr>
    </vt:vector>
  </TitlesOfParts>
  <Company>The houze!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Computador_03</cp:lastModifiedBy>
  <cp:revision>81</cp:revision>
  <dcterms:created xsi:type="dcterms:W3CDTF">2007-10-14T14:29:06Z</dcterms:created>
  <dcterms:modified xsi:type="dcterms:W3CDTF">2013-04-19T19:47:33Z</dcterms:modified>
</cp:coreProperties>
</file>